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4" r:id="rId9"/>
    <p:sldId id="263" r:id="rId10"/>
    <p:sldId id="265" r:id="rId11"/>
    <p:sldId id="266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03D3DC0-589B-4051-9C7D-79ACE01F8E9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FC91514-56DD-42D9-A5B4-E15838809AFC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8582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3DC0-589B-4051-9C7D-79ACE01F8E9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1514-56DD-42D9-A5B4-E15838809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62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3DC0-589B-4051-9C7D-79ACE01F8E9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1514-56DD-42D9-A5B4-E15838809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60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3DC0-589B-4051-9C7D-79ACE01F8E9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1514-56DD-42D9-A5B4-E15838809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63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3D3DC0-589B-4051-9C7D-79ACE01F8E9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C91514-56DD-42D9-A5B4-E15838809AF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93335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3DC0-589B-4051-9C7D-79ACE01F8E9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1514-56DD-42D9-A5B4-E15838809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8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3DC0-589B-4051-9C7D-79ACE01F8E9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1514-56DD-42D9-A5B4-E15838809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1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3DC0-589B-4051-9C7D-79ACE01F8E9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1514-56DD-42D9-A5B4-E15838809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94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3DC0-589B-4051-9C7D-79ACE01F8E9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1514-56DD-42D9-A5B4-E15838809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51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3D3DC0-589B-4051-9C7D-79ACE01F8E9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C91514-56DD-42D9-A5B4-E15838809AF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0460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3D3DC0-589B-4051-9C7D-79ACE01F8E9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C91514-56DD-42D9-A5B4-E15838809AF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4793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03D3DC0-589B-4051-9C7D-79ACE01F8E9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FC91514-56DD-42D9-A5B4-E15838809AF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0380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view16567111" TargetMode="External"/><Relationship Id="rId2" Type="http://schemas.openxmlformats.org/officeDocument/2006/relationships/hyperlink" Target="https://www.geogebra.org/m/arPnG7XS" TargetMode="Externa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infojegyzet.hu/webszerkesztes/php/primtenyezos_felbontas/?szam=150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view4351492" TargetMode="External"/><Relationship Id="rId2" Type="http://schemas.openxmlformats.org/officeDocument/2006/relationships/hyperlink" Target="https://learningapps.org/display?v=p61ntcg8c1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eogebra.org/m/bXRCQcun#material/vU0n9IC6" TargetMode="External"/><Relationship Id="rId5" Type="http://schemas.openxmlformats.org/officeDocument/2006/relationships/hyperlink" Target="https://learningapps.org/view4259377" TargetMode="External"/><Relationship Id="rId4" Type="http://schemas.openxmlformats.org/officeDocument/2006/relationships/hyperlink" Target="https://learningapps.org/display?v=pc28scfda1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D31CD25-C795-4008-BBB8-8BF2660E10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/>
              <a:t>Scoaterea factorilor de sub radical</a:t>
            </a:r>
            <a:endParaRPr lang="en-US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CCD66C2-84A7-4B4B-B9DA-1D97ED81DD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/>
              <a:t>Unitatea</a:t>
            </a:r>
            <a:r>
              <a:rPr lang="hu-HU" dirty="0"/>
              <a:t> de </a:t>
            </a:r>
            <a:r>
              <a:rPr lang="hu-HU" dirty="0" err="1"/>
              <a:t>învâțare</a:t>
            </a:r>
            <a:r>
              <a:rPr lang="hu-HU" dirty="0"/>
              <a:t>: </a:t>
            </a:r>
            <a:r>
              <a:rPr lang="hu-HU" dirty="0" err="1"/>
              <a:t>Mulțimea</a:t>
            </a:r>
            <a:r>
              <a:rPr lang="hu-HU" dirty="0"/>
              <a:t> </a:t>
            </a:r>
            <a:r>
              <a:rPr lang="hu-HU" dirty="0" err="1"/>
              <a:t>numerelor</a:t>
            </a:r>
            <a:r>
              <a:rPr lang="hu-HU" dirty="0"/>
              <a:t> </a:t>
            </a:r>
            <a:r>
              <a:rPr lang="hu-HU" dirty="0" err="1"/>
              <a:t>reale</a:t>
            </a:r>
            <a:endParaRPr lang="hu-HU" dirty="0"/>
          </a:p>
          <a:p>
            <a:r>
              <a:rPr lang="hu-HU" dirty="0" err="1"/>
              <a:t>Clasa</a:t>
            </a:r>
            <a:r>
              <a:rPr lang="hu-HU" dirty="0"/>
              <a:t> a 7-a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9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057F2932-D9FC-43B3-818F-56AA70D70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3600" dirty="0"/>
              <a:t>845</a:t>
            </a:r>
            <a:endParaRPr lang="en-US" sz="3600" dirty="0"/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FF8AD99E-57BB-44E6-A17A-0144571440C4}"/>
              </a:ext>
            </a:extLst>
          </p:cNvPr>
          <p:cNvCxnSpPr>
            <a:cxnSpLocks/>
          </p:cNvCxnSpPr>
          <p:nvPr/>
        </p:nvCxnSpPr>
        <p:spPr>
          <a:xfrm flipH="1">
            <a:off x="2521258" y="2286000"/>
            <a:ext cx="1" cy="335132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Szövegdoboz 6">
            <a:extLst>
              <a:ext uri="{FF2B5EF4-FFF2-40B4-BE49-F238E27FC236}">
                <a16:creationId xmlns:a16="http://schemas.microsoft.com/office/drawing/2014/main" id="{C5D686DD-AD74-4D0B-A4DC-2D02036245C7}"/>
              </a:ext>
            </a:extLst>
          </p:cNvPr>
          <p:cNvSpPr txBox="1"/>
          <p:nvPr/>
        </p:nvSpPr>
        <p:spPr>
          <a:xfrm>
            <a:off x="2654423" y="2282671"/>
            <a:ext cx="381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5</a:t>
            </a:r>
            <a:endParaRPr lang="en-US" sz="3600" dirty="0"/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77488B41-3638-4D15-B23C-2ADD617B0DF9}"/>
              </a:ext>
            </a:extLst>
          </p:cNvPr>
          <p:cNvSpPr txBox="1"/>
          <p:nvPr/>
        </p:nvSpPr>
        <p:spPr>
          <a:xfrm>
            <a:off x="1371599" y="2782669"/>
            <a:ext cx="1149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169</a:t>
            </a:r>
            <a:endParaRPr lang="en-US" sz="3600" dirty="0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99807FFF-31DC-4450-A7F2-783663DCAD0C}"/>
              </a:ext>
            </a:extLst>
          </p:cNvPr>
          <p:cNvSpPr txBox="1"/>
          <p:nvPr/>
        </p:nvSpPr>
        <p:spPr>
          <a:xfrm>
            <a:off x="2617506" y="2782668"/>
            <a:ext cx="722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/>
              <a:t>13</a:t>
            </a:r>
            <a:endParaRPr lang="en-US" sz="3600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F3424C24-A966-41C8-89DD-33DF5D4E9770}"/>
              </a:ext>
            </a:extLst>
          </p:cNvPr>
          <p:cNvSpPr txBox="1"/>
          <p:nvPr/>
        </p:nvSpPr>
        <p:spPr>
          <a:xfrm>
            <a:off x="1623405" y="3420121"/>
            <a:ext cx="764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13</a:t>
            </a:r>
            <a:endParaRPr lang="en-US" sz="3600" dirty="0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A0AB9F6-EE38-469B-8570-3699649E7EE4}"/>
              </a:ext>
            </a:extLst>
          </p:cNvPr>
          <p:cNvSpPr txBox="1"/>
          <p:nvPr/>
        </p:nvSpPr>
        <p:spPr>
          <a:xfrm>
            <a:off x="2654422" y="3428999"/>
            <a:ext cx="874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13</a:t>
            </a:r>
            <a:endParaRPr lang="en-US" sz="3600" dirty="0"/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56380DC9-7396-4CCF-B199-444B83B449D9}"/>
              </a:ext>
            </a:extLst>
          </p:cNvPr>
          <p:cNvSpPr txBox="1"/>
          <p:nvPr/>
        </p:nvSpPr>
        <p:spPr>
          <a:xfrm>
            <a:off x="1952604" y="4006786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/>
              <a:t>1</a:t>
            </a:r>
            <a:endParaRPr lang="en-US" sz="3600" dirty="0"/>
          </a:p>
        </p:txBody>
      </p:sp>
      <p:sp>
        <p:nvSpPr>
          <p:cNvPr id="15" name="Ív 14">
            <a:extLst>
              <a:ext uri="{FF2B5EF4-FFF2-40B4-BE49-F238E27FC236}">
                <a16:creationId xmlns:a16="http://schemas.microsoft.com/office/drawing/2014/main" id="{88190A8F-4730-4933-84E1-B75769AF5E65}"/>
              </a:ext>
            </a:extLst>
          </p:cNvPr>
          <p:cNvSpPr/>
          <p:nvPr/>
        </p:nvSpPr>
        <p:spPr>
          <a:xfrm>
            <a:off x="3134034" y="3142750"/>
            <a:ext cx="455574" cy="527981"/>
          </a:xfrm>
          <a:prstGeom prst="arc">
            <a:avLst>
              <a:gd name="adj1" fmla="val 16200000"/>
              <a:gd name="adj2" fmla="val 5824871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EABA41C8-4F3A-47F3-85EB-A413A0920DAF}"/>
              </a:ext>
            </a:extLst>
          </p:cNvPr>
          <p:cNvSpPr txBox="1"/>
          <p:nvPr/>
        </p:nvSpPr>
        <p:spPr>
          <a:xfrm>
            <a:off x="3641876" y="3083574"/>
            <a:ext cx="805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>
                <a:solidFill>
                  <a:schemeClr val="accent2">
                    <a:lumMod val="75000"/>
                  </a:schemeClr>
                </a:solidFill>
              </a:rPr>
              <a:t>13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Szövegdoboz 17">
                <a:extLst>
                  <a:ext uri="{FF2B5EF4-FFF2-40B4-BE49-F238E27FC236}">
                    <a16:creationId xmlns:a16="http://schemas.microsoft.com/office/drawing/2014/main" id="{B215620D-A5B8-4C81-B591-B2B18348B305}"/>
                  </a:ext>
                </a:extLst>
              </p:cNvPr>
              <p:cNvSpPr txBox="1"/>
              <p:nvPr/>
            </p:nvSpPr>
            <p:spPr>
              <a:xfrm>
                <a:off x="4447718" y="2903053"/>
                <a:ext cx="1748884" cy="7042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845</m:t>
                        </m:r>
                      </m:e>
                    </m:rad>
                  </m:oMath>
                </a14:m>
                <a:r>
                  <a:rPr lang="hu-HU" sz="3600" dirty="0">
                    <a:solidFill>
                      <a:schemeClr val="tx1"/>
                    </a:solidFill>
                  </a:rPr>
                  <a:t>  =</a:t>
                </a:r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Szövegdoboz 17">
                <a:extLst>
                  <a:ext uri="{FF2B5EF4-FFF2-40B4-BE49-F238E27FC236}">
                    <a16:creationId xmlns:a16="http://schemas.microsoft.com/office/drawing/2014/main" id="{B215620D-A5B8-4C81-B591-B2B18348B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7718" y="2903053"/>
                <a:ext cx="1748884" cy="704232"/>
              </a:xfrm>
              <a:prstGeom prst="rect">
                <a:avLst/>
              </a:prstGeom>
              <a:blipFill>
                <a:blip r:embed="rId2"/>
                <a:stretch>
                  <a:fillRect t="-5172" r="-9408" b="-3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Szövegdoboz 18">
                <a:extLst>
                  <a:ext uri="{FF2B5EF4-FFF2-40B4-BE49-F238E27FC236}">
                    <a16:creationId xmlns:a16="http://schemas.microsoft.com/office/drawing/2014/main" id="{75B3D7E0-22A7-41F4-A9B2-62512E63A50F}"/>
                  </a:ext>
                </a:extLst>
              </p:cNvPr>
              <p:cNvSpPr txBox="1"/>
              <p:nvPr/>
            </p:nvSpPr>
            <p:spPr>
              <a:xfrm>
                <a:off x="5920024" y="2838612"/>
                <a:ext cx="2479037" cy="7832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sz="36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  <m:sup>
                              <m:r>
                                <a:rPr lang="hu-HU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9" name="Szövegdoboz 18">
                <a:extLst>
                  <a:ext uri="{FF2B5EF4-FFF2-40B4-BE49-F238E27FC236}">
                    <a16:creationId xmlns:a16="http://schemas.microsoft.com/office/drawing/2014/main" id="{75B3D7E0-22A7-41F4-A9B2-62512E63A5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0024" y="2838612"/>
                <a:ext cx="2479037" cy="7832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Szövegdoboz 19">
                <a:extLst>
                  <a:ext uri="{FF2B5EF4-FFF2-40B4-BE49-F238E27FC236}">
                    <a16:creationId xmlns:a16="http://schemas.microsoft.com/office/drawing/2014/main" id="{81CED2DB-540F-4531-8896-A2D056ABDF90}"/>
                  </a:ext>
                </a:extLst>
              </p:cNvPr>
              <p:cNvSpPr txBox="1"/>
              <p:nvPr/>
            </p:nvSpPr>
            <p:spPr>
              <a:xfrm>
                <a:off x="8373142" y="2868748"/>
                <a:ext cx="948654" cy="7229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13</m:t>
                      </m:r>
                      <m:rad>
                        <m:radPr>
                          <m:degHide m:val="on"/>
                          <m:ctrlPr>
                            <a:rPr lang="hu-HU" sz="3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hu-HU" sz="3600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ra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0" name="Szövegdoboz 19">
                <a:extLst>
                  <a:ext uri="{FF2B5EF4-FFF2-40B4-BE49-F238E27FC236}">
                    <a16:creationId xmlns:a16="http://schemas.microsoft.com/office/drawing/2014/main" id="{81CED2DB-540F-4531-8896-A2D056ABDF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3142" y="2868748"/>
                <a:ext cx="948654" cy="722955"/>
              </a:xfrm>
              <a:prstGeom prst="rect">
                <a:avLst/>
              </a:prstGeom>
              <a:blipFill>
                <a:blip r:embed="rId4"/>
                <a:stretch>
                  <a:fillRect r="-32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Kettős hullám 20">
            <a:extLst>
              <a:ext uri="{FF2B5EF4-FFF2-40B4-BE49-F238E27FC236}">
                <a16:creationId xmlns:a16="http://schemas.microsoft.com/office/drawing/2014/main" id="{40D4D0DA-2AF7-4ADA-B665-8BE3ED8214BB}"/>
              </a:ext>
            </a:extLst>
          </p:cNvPr>
          <p:cNvSpPr/>
          <p:nvPr/>
        </p:nvSpPr>
        <p:spPr>
          <a:xfrm>
            <a:off x="6525087" y="4006786"/>
            <a:ext cx="3338245" cy="1733614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/>
              <a:t>Cine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pereche</a:t>
            </a:r>
            <a:r>
              <a:rPr lang="hu-HU" dirty="0"/>
              <a:t> </a:t>
            </a:r>
            <a:r>
              <a:rPr lang="hu-HU" dirty="0" err="1"/>
              <a:t>iese</a:t>
            </a:r>
            <a:r>
              <a:rPr lang="hu-HU" dirty="0"/>
              <a:t> , </a:t>
            </a:r>
            <a:r>
              <a:rPr lang="hu-HU" dirty="0" err="1"/>
              <a:t>cine</a:t>
            </a:r>
            <a:r>
              <a:rPr lang="hu-HU" dirty="0"/>
              <a:t> </a:t>
            </a:r>
            <a:r>
              <a:rPr lang="hu-HU" dirty="0" err="1"/>
              <a:t>nu</a:t>
            </a:r>
            <a:r>
              <a:rPr lang="hu-HU" dirty="0"/>
              <a:t> </a:t>
            </a:r>
            <a:r>
              <a:rPr lang="hu-HU" dirty="0" err="1"/>
              <a:t>rămăne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5" name="Felhő 4">
            <a:extLst>
              <a:ext uri="{FF2B5EF4-FFF2-40B4-BE49-F238E27FC236}">
                <a16:creationId xmlns:a16="http://schemas.microsoft.com/office/drawing/2014/main" id="{5031DA9F-4F82-493A-A44C-B8815E459AFA}"/>
              </a:ext>
            </a:extLst>
          </p:cNvPr>
          <p:cNvSpPr/>
          <p:nvPr/>
        </p:nvSpPr>
        <p:spPr>
          <a:xfrm>
            <a:off x="9163974" y="534508"/>
            <a:ext cx="2769822" cy="179661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94155038-BEC7-49C2-91B5-498B25F53CFA}"/>
              </a:ext>
            </a:extLst>
          </p:cNvPr>
          <p:cNvSpPr txBox="1"/>
          <p:nvPr/>
        </p:nvSpPr>
        <p:spPr>
          <a:xfrm>
            <a:off x="9525740" y="1040832"/>
            <a:ext cx="22977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dirty="0">
                <a:solidFill>
                  <a:schemeClr val="bg1"/>
                </a:solidFill>
              </a:rPr>
              <a:t>Scoaterea factorilor de sub radical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34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4" grpId="0"/>
      <p:bldP spid="15" grpId="0" animBg="1"/>
      <p:bldP spid="16" grpId="0"/>
      <p:bldP spid="18" grpId="0"/>
      <p:bldP spid="19" grpId="0"/>
      <p:bldP spid="20" grpId="0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E518263-DF0C-4482-9A42-2B5DB00FE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 </a:t>
            </a:r>
            <a:endParaRPr lang="en-US" dirty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636643A-0E3E-4257-A656-2C1F695996C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/>
              <a:t>   </a:t>
            </a:r>
            <a:endParaRPr lang="en-US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3B35384B-C238-47D6-8485-95F540D3FCB9}"/>
              </a:ext>
            </a:extLst>
          </p:cNvPr>
          <p:cNvSpPr txBox="1"/>
          <p:nvPr/>
        </p:nvSpPr>
        <p:spPr>
          <a:xfrm>
            <a:off x="723900" y="1215180"/>
            <a:ext cx="394575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o-RO" sz="2800" dirty="0"/>
              <a:t>Analizează cele trei metode de rezolvare și alege pe care considerii mai siplu.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ro-RO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o-RO" sz="2800" dirty="0"/>
              <a:t>Metoda aleasă poate varia și de dificultatea exercițiului.</a:t>
            </a:r>
          </a:p>
          <a:p>
            <a:r>
              <a:rPr lang="ro-RO" sz="2800" dirty="0"/>
              <a:t> 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71CF95B2-6251-4903-AE3F-D9A845CF4C17}"/>
              </a:ext>
            </a:extLst>
          </p:cNvPr>
          <p:cNvSpPr txBox="1"/>
          <p:nvPr/>
        </p:nvSpPr>
        <p:spPr>
          <a:xfrm>
            <a:off x="6454066" y="999736"/>
            <a:ext cx="501403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o-RO" sz="2800" dirty="0"/>
              <a:t>Exersează suficient pe hărtie!</a:t>
            </a:r>
            <a:r>
              <a:rPr lang="en-US" sz="2800" dirty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err="1"/>
              <a:t>Exerseaz</a:t>
            </a:r>
            <a:r>
              <a:rPr lang="ro-RO" sz="2800" dirty="0"/>
              <a:t>ă cu ajutorul aplicaților!</a:t>
            </a: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o-RO" sz="2800" dirty="0">
              <a:hlinkClick r:id="rId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>
                <a:hlinkClick r:id="rId2"/>
              </a:rPr>
              <a:t>https://www.geogebra.org/m/arPnG7XS</a:t>
            </a: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o-RO" sz="2800" dirty="0">
                <a:hlinkClick r:id="rId3"/>
              </a:rPr>
              <a:t>https://learningapps.org/view16567111</a:t>
            </a:r>
          </a:p>
        </p:txBody>
      </p:sp>
    </p:spTree>
    <p:extLst>
      <p:ext uri="{BB962C8B-B14F-4D97-AF65-F5344CB8AC3E}">
        <p14:creationId xmlns:p14="http://schemas.microsoft.com/office/powerpoint/2010/main" val="245145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C079193-347F-44BB-9D00-65B93349C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  </a:t>
            </a:r>
            <a:endParaRPr lang="en-US" dirty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473DE417-493C-4B49-85A1-8E8EE954E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ro-RO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o-RO" dirty="0"/>
              <a:t>Aplicație de descompunere, pentru autoverificare sau pentru profesor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o-RO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https://infojegyzet.hu/webszerkesztes/php/primtenyezos_felbontas/?szam=150</a:t>
            </a:r>
            <a:endParaRPr lang="hu-H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889450DB-6BA1-4C8B-9567-E8062F6F9CEC}"/>
              </a:ext>
            </a:extLst>
          </p:cNvPr>
          <p:cNvSpPr/>
          <p:nvPr/>
        </p:nvSpPr>
        <p:spPr>
          <a:xfrm>
            <a:off x="5601810" y="275208"/>
            <a:ext cx="6036815" cy="616110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hu-HU" sz="5400" b="1" dirty="0" err="1">
                <a:ln/>
                <a:solidFill>
                  <a:schemeClr val="accent3"/>
                </a:solidFill>
              </a:rPr>
              <a:t>Mulțumesc</a:t>
            </a:r>
            <a:r>
              <a:rPr lang="hu-HU" sz="5400" b="1" dirty="0">
                <a:ln/>
                <a:solidFill>
                  <a:schemeClr val="accent3"/>
                </a:solidFill>
              </a:rPr>
              <a:t> </a:t>
            </a:r>
          </a:p>
          <a:p>
            <a:pPr algn="ctr"/>
            <a:r>
              <a:rPr lang="hu-HU" sz="5400" b="1" dirty="0" err="1">
                <a:ln/>
                <a:solidFill>
                  <a:schemeClr val="accent3"/>
                </a:solidFill>
              </a:rPr>
              <a:t>pentru</a:t>
            </a:r>
            <a:r>
              <a:rPr lang="hu-HU" sz="5400" b="1" dirty="0">
                <a:ln/>
                <a:solidFill>
                  <a:schemeClr val="accent3"/>
                </a:solidFill>
              </a:rPr>
              <a:t> </a:t>
            </a:r>
            <a:r>
              <a:rPr lang="hu-HU" sz="5400" b="1" dirty="0" err="1">
                <a:ln/>
                <a:solidFill>
                  <a:schemeClr val="accent3"/>
                </a:solidFill>
              </a:rPr>
              <a:t>atenție</a:t>
            </a:r>
            <a:endParaRPr lang="hu-H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59588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2907E4B-7F69-4737-80EE-2FE9E7E4C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Aplicarea cunostințelor anteriaore</a:t>
            </a:r>
            <a:endParaRPr lang="en-US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87C40F5-B01C-424B-BA58-7B10E5B64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010" y="1975281"/>
            <a:ext cx="9601200" cy="4505418"/>
          </a:xfrm>
        </p:spPr>
        <p:txBody>
          <a:bodyPr>
            <a:normAutofit fontScale="92500" lnSpcReduction="10000"/>
          </a:bodyPr>
          <a:lstStyle/>
          <a:p>
            <a:endParaRPr lang="ro-RO" dirty="0"/>
          </a:p>
          <a:p>
            <a:r>
              <a:rPr lang="ro-RO" dirty="0"/>
              <a:t>Puterii</a:t>
            </a:r>
          </a:p>
          <a:p>
            <a:r>
              <a:rPr lang="ro-RO" dirty="0">
                <a:hlinkClick r:id="rId2"/>
              </a:rPr>
              <a:t>https://learningapps.org/display?v=p61ntcg8c17</a:t>
            </a:r>
            <a:r>
              <a:rPr lang="en-US" dirty="0"/>
              <a:t>  </a:t>
            </a:r>
            <a:r>
              <a:rPr lang="en-US" b="1" i="0" dirty="0">
                <a:solidFill>
                  <a:srgbClr val="555555"/>
                </a:solidFill>
                <a:effectLst/>
                <a:latin typeface="arial" panose="020B0604020202020204" pitchFamily="34" charset="0"/>
              </a:rPr>
              <a:t>Link web</a:t>
            </a:r>
            <a:endParaRPr lang="en-US" dirty="0"/>
          </a:p>
          <a:p>
            <a:r>
              <a:rPr lang="ro-RO" dirty="0">
                <a:hlinkClick r:id="rId3"/>
              </a:rPr>
              <a:t>https://learningapps.org/view4351492</a:t>
            </a:r>
            <a:r>
              <a:rPr lang="en-US" dirty="0"/>
              <a:t>   </a:t>
            </a:r>
            <a:r>
              <a:rPr lang="en-US" b="1" i="0" dirty="0">
                <a:solidFill>
                  <a:srgbClr val="555555"/>
                </a:solidFill>
                <a:effectLst/>
                <a:latin typeface="arial" panose="020B0604020202020204" pitchFamily="34" charset="0"/>
              </a:rPr>
              <a:t>Fullscreen-Link</a:t>
            </a:r>
            <a:endParaRPr lang="ro-RO" dirty="0"/>
          </a:p>
          <a:p>
            <a:endParaRPr lang="ro-RO" dirty="0"/>
          </a:p>
          <a:p>
            <a:r>
              <a:rPr lang="ro-RO" dirty="0"/>
              <a:t>Rădăcina pătrată</a:t>
            </a:r>
          </a:p>
          <a:p>
            <a:r>
              <a:rPr lang="en-US" dirty="0">
                <a:hlinkClick r:id="rId4"/>
              </a:rPr>
              <a:t>https://learningapps.org/display?v=pc28scfda17</a:t>
            </a:r>
            <a:r>
              <a:rPr lang="en-US" dirty="0"/>
              <a:t>  </a:t>
            </a:r>
            <a:r>
              <a:rPr lang="en-US" b="1" i="0" dirty="0">
                <a:solidFill>
                  <a:srgbClr val="555555"/>
                </a:solidFill>
                <a:effectLst/>
                <a:latin typeface="arial" panose="020B0604020202020204" pitchFamily="34" charset="0"/>
              </a:rPr>
              <a:t>Link web</a:t>
            </a:r>
          </a:p>
          <a:p>
            <a:r>
              <a:rPr lang="ro-RO" dirty="0">
                <a:hlinkClick r:id="rId5"/>
              </a:rPr>
              <a:t>https://learningapps.org/view4259377</a:t>
            </a:r>
            <a:r>
              <a:rPr lang="en-US" dirty="0"/>
              <a:t> </a:t>
            </a:r>
            <a:r>
              <a:rPr lang="en-US" b="1" i="0" dirty="0">
                <a:solidFill>
                  <a:srgbClr val="555555"/>
                </a:solidFill>
                <a:effectLst/>
                <a:latin typeface="arial" panose="020B0604020202020204" pitchFamily="34" charset="0"/>
              </a:rPr>
              <a:t>Fullscreen-Link</a:t>
            </a:r>
            <a:endParaRPr lang="ro-RO" dirty="0"/>
          </a:p>
          <a:p>
            <a:endParaRPr lang="en-US" dirty="0"/>
          </a:p>
          <a:p>
            <a:r>
              <a:rPr lang="ro-RO" dirty="0"/>
              <a:t>Exerciții de introducere a factorilor sub radical</a:t>
            </a:r>
            <a:endParaRPr lang="ro-RO" dirty="0">
              <a:hlinkClick r:id="rId6"/>
            </a:endParaRPr>
          </a:p>
          <a:p>
            <a:r>
              <a:rPr lang="en-US" dirty="0">
                <a:hlinkClick r:id="rId6"/>
              </a:rPr>
              <a:t>https://www.geogebra.org/m/bXRCQcun#material/vU0n9IC6</a:t>
            </a:r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9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elhő 1">
            <a:extLst>
              <a:ext uri="{FF2B5EF4-FFF2-40B4-BE49-F238E27FC236}">
                <a16:creationId xmlns:a16="http://schemas.microsoft.com/office/drawing/2014/main" id="{3DBCF46C-BE60-40CD-8564-550467B5AE38}"/>
              </a:ext>
            </a:extLst>
          </p:cNvPr>
          <p:cNvSpPr/>
          <p:nvPr/>
        </p:nvSpPr>
        <p:spPr>
          <a:xfrm>
            <a:off x="8726749" y="319596"/>
            <a:ext cx="3240350" cy="215727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/>
              <a:t>Scoaterea factorilor de sub radical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zövegdoboz 2">
                <a:extLst>
                  <a:ext uri="{FF2B5EF4-FFF2-40B4-BE49-F238E27FC236}">
                    <a16:creationId xmlns:a16="http://schemas.microsoft.com/office/drawing/2014/main" id="{236CD53C-B41E-456A-B17A-6E1328E49382}"/>
                  </a:ext>
                </a:extLst>
              </p:cNvPr>
              <p:cNvSpPr txBox="1"/>
              <p:nvPr/>
            </p:nvSpPr>
            <p:spPr>
              <a:xfrm>
                <a:off x="1725227" y="2600879"/>
                <a:ext cx="8621697" cy="927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80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4800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4800" b="0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hu-HU" sz="4800" b="0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hu-HU" sz="48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r>
                  <a:rPr lang="hu-HU" sz="4800" dirty="0">
                    <a:solidFill>
                      <a:schemeClr val="accent6">
                        <a:lumMod val="50000"/>
                      </a:schemeClr>
                    </a:solidFill>
                  </a:rPr>
                  <a:t>  =a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u-HU" sz="480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48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hu-HU" sz="48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  <m:r>
                      <a:rPr lang="hu-HU" sz="4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  ,</m:t>
                    </m:r>
                    <m:r>
                      <a:rPr lang="en-US" sz="4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𝑢𝑛𝑑𝑒</m:t>
                    </m:r>
                    <m:r>
                      <a:rPr lang="hu-HU" sz="4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hu-HU" sz="4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hu-HU" sz="4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hu-HU" sz="4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hu-HU" sz="4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hu-HU" sz="4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hu-HU" sz="4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48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Szövegdoboz 2">
                <a:extLst>
                  <a:ext uri="{FF2B5EF4-FFF2-40B4-BE49-F238E27FC236}">
                    <a16:creationId xmlns:a16="http://schemas.microsoft.com/office/drawing/2014/main" id="{236CD53C-B41E-456A-B17A-6E1328E493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227" y="2600879"/>
                <a:ext cx="8621697" cy="927433"/>
              </a:xfrm>
              <a:prstGeom prst="rect">
                <a:avLst/>
              </a:prstGeom>
              <a:blipFill>
                <a:blip r:embed="rId2"/>
                <a:stretch>
                  <a:fillRect t="-4605" b="-34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A85FE6EC-9494-477B-9DD7-99D5C7A2EC99}"/>
                  </a:ext>
                </a:extLst>
              </p:cNvPr>
              <p:cNvSpPr txBox="1"/>
              <p:nvPr/>
            </p:nvSpPr>
            <p:spPr>
              <a:xfrm>
                <a:off x="5308847" y="3850180"/>
                <a:ext cx="3787806" cy="7187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hu-HU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hu-HU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∙3</m:t>
                        </m:r>
                      </m:e>
                    </m:rad>
                  </m:oMath>
                </a14:m>
                <a:r>
                  <a:rPr lang="hu-HU" sz="3600" dirty="0">
                    <a:solidFill>
                      <a:schemeClr val="tx1"/>
                    </a:solidFill>
                  </a:rPr>
                  <a:t>  =</a:t>
                </a:r>
                <a:r>
                  <a:rPr lang="hu-HU" sz="3600" dirty="0"/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u-HU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3 </m:t>
                        </m:r>
                      </m:e>
                    </m:rad>
                    <m:r>
                      <a:rPr lang="hu-HU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A85FE6EC-9494-477B-9DD7-99D5C7A2EC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847" y="3850180"/>
                <a:ext cx="3787806" cy="718723"/>
              </a:xfrm>
              <a:prstGeom prst="rect">
                <a:avLst/>
              </a:prstGeom>
              <a:blipFill>
                <a:blip r:embed="rId3"/>
                <a:stretch>
                  <a:fillRect t="-3419" b="-32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94CF6B8A-9561-48BD-9726-475322B780D0}"/>
                  </a:ext>
                </a:extLst>
              </p:cNvPr>
              <p:cNvSpPr txBox="1"/>
              <p:nvPr/>
            </p:nvSpPr>
            <p:spPr>
              <a:xfrm>
                <a:off x="5308847" y="4890771"/>
                <a:ext cx="6094520" cy="7187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hu-HU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hu-HU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∙7</m:t>
                        </m:r>
                      </m:e>
                    </m:rad>
                  </m:oMath>
                </a14:m>
                <a:r>
                  <a:rPr lang="hu-HU" sz="3600" dirty="0">
                    <a:solidFill>
                      <a:schemeClr val="tx1"/>
                    </a:solidFill>
                  </a:rPr>
                  <a:t>  =</a:t>
                </a:r>
                <a:r>
                  <a:rPr lang="hu-HU" sz="3600" dirty="0"/>
                  <a:t>5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u-HU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7 </m:t>
                        </m:r>
                      </m:e>
                    </m:rad>
                    <m:r>
                      <a:rPr lang="hu-HU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94CF6B8A-9561-48BD-9726-475322B78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847" y="4890771"/>
                <a:ext cx="6094520" cy="718787"/>
              </a:xfrm>
              <a:prstGeom prst="rect">
                <a:avLst/>
              </a:prstGeom>
              <a:blipFill>
                <a:blip r:embed="rId4"/>
                <a:stretch>
                  <a:fillRect t="-2542" b="-31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Nyíl: jobbra mutató 8">
            <a:extLst>
              <a:ext uri="{FF2B5EF4-FFF2-40B4-BE49-F238E27FC236}">
                <a16:creationId xmlns:a16="http://schemas.microsoft.com/office/drawing/2014/main" id="{AC1ED2D5-EDDF-4B98-8CAF-44DEC650BBD1}"/>
              </a:ext>
            </a:extLst>
          </p:cNvPr>
          <p:cNvSpPr/>
          <p:nvPr/>
        </p:nvSpPr>
        <p:spPr>
          <a:xfrm>
            <a:off x="1944210" y="4209541"/>
            <a:ext cx="2521258" cy="13123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Exemple</a:t>
            </a:r>
            <a:endParaRPr lang="en-US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F9A7F101-C9FF-4056-8144-ECE70031307B}"/>
              </a:ext>
            </a:extLst>
          </p:cNvPr>
          <p:cNvSpPr txBox="1"/>
          <p:nvPr/>
        </p:nvSpPr>
        <p:spPr>
          <a:xfrm>
            <a:off x="674704" y="337123"/>
            <a:ext cx="71110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</a:pPr>
            <a:r>
              <a:rPr lang="ro-RO" sz="4400" dirty="0"/>
              <a:t>Prima metodă.</a:t>
            </a:r>
          </a:p>
          <a:p>
            <a:r>
              <a:rPr lang="ro-RO" sz="4400" dirty="0"/>
              <a:t>Aplicarea regulilor de calcul cu radicali.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80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elhő 1">
            <a:extLst>
              <a:ext uri="{FF2B5EF4-FFF2-40B4-BE49-F238E27FC236}">
                <a16:creationId xmlns:a16="http://schemas.microsoft.com/office/drawing/2014/main" id="{3DBCF46C-BE60-40CD-8564-550467B5AE38}"/>
              </a:ext>
            </a:extLst>
          </p:cNvPr>
          <p:cNvSpPr/>
          <p:nvPr/>
        </p:nvSpPr>
        <p:spPr>
          <a:xfrm>
            <a:off x="8726749" y="319596"/>
            <a:ext cx="3240350" cy="215727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/>
              <a:t>Scoaterea factorilor de sub radical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zövegdoboz 2">
                <a:extLst>
                  <a:ext uri="{FF2B5EF4-FFF2-40B4-BE49-F238E27FC236}">
                    <a16:creationId xmlns:a16="http://schemas.microsoft.com/office/drawing/2014/main" id="{236CD53C-B41E-456A-B17A-6E1328E49382}"/>
                  </a:ext>
                </a:extLst>
              </p:cNvPr>
              <p:cNvSpPr txBox="1"/>
              <p:nvPr/>
            </p:nvSpPr>
            <p:spPr>
              <a:xfrm>
                <a:off x="2238653" y="2405848"/>
                <a:ext cx="9164714" cy="927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80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4800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4800" b="0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hu-HU" sz="4800" b="0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hu-HU" sz="4800" b="0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hu-HU" sz="48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r>
                  <a:rPr lang="hu-HU" sz="4800" dirty="0">
                    <a:solidFill>
                      <a:schemeClr val="accent6">
                        <a:lumMod val="50000"/>
                      </a:schemeClr>
                    </a:solidFill>
                  </a:rPr>
                  <a:t> 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480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48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hu-HU" sz="48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hu-HU" sz="480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48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hu-HU" sz="48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  <m:r>
                      <a:rPr lang="hu-HU" sz="4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  ,</m:t>
                    </m:r>
                    <m:r>
                      <a:rPr lang="en-US" sz="4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𝑢𝑛𝑑𝑒</m:t>
                    </m:r>
                    <m:r>
                      <a:rPr lang="hu-HU" sz="4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hu-HU" sz="4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hu-HU" sz="4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hu-HU" sz="4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hu-HU" sz="4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hu-HU" sz="4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hu-HU" sz="4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hu-HU" sz="4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hu-HU" sz="4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48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Szövegdoboz 2">
                <a:extLst>
                  <a:ext uri="{FF2B5EF4-FFF2-40B4-BE49-F238E27FC236}">
                    <a16:creationId xmlns:a16="http://schemas.microsoft.com/office/drawing/2014/main" id="{236CD53C-B41E-456A-B17A-6E1328E493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8653" y="2405848"/>
                <a:ext cx="9164714" cy="927433"/>
              </a:xfrm>
              <a:prstGeom prst="rect">
                <a:avLst/>
              </a:prstGeom>
              <a:blipFill>
                <a:blip r:embed="rId2"/>
                <a:stretch>
                  <a:fillRect t="-4605" b="-34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A85FE6EC-9494-477B-9DD7-99D5C7A2EC99}"/>
                  </a:ext>
                </a:extLst>
              </p:cNvPr>
              <p:cNvSpPr txBox="1"/>
              <p:nvPr/>
            </p:nvSpPr>
            <p:spPr>
              <a:xfrm>
                <a:off x="5308847" y="3850180"/>
                <a:ext cx="3787806" cy="7176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hu-HU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hu-HU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∙3</m:t>
                        </m:r>
                      </m:e>
                    </m:rad>
                  </m:oMath>
                </a14:m>
                <a:r>
                  <a:rPr lang="hu-HU" sz="3600" dirty="0">
                    <a:solidFill>
                      <a:schemeClr val="tx1"/>
                    </a:solidFill>
                  </a:rPr>
                  <a:t> 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hu-HU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hu-HU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3 </m:t>
                        </m:r>
                      </m:e>
                    </m:rad>
                    <m:r>
                      <a:rPr lang="hu-HU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A85FE6EC-9494-477B-9DD7-99D5C7A2EC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847" y="3850180"/>
                <a:ext cx="3787806" cy="717632"/>
              </a:xfrm>
              <a:prstGeom prst="rect">
                <a:avLst/>
              </a:prstGeom>
              <a:blipFill>
                <a:blip r:embed="rId3"/>
                <a:stretch>
                  <a:fillRect t="-4274" b="-316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94CF6B8A-9561-48BD-9726-475322B780D0}"/>
                  </a:ext>
                </a:extLst>
              </p:cNvPr>
              <p:cNvSpPr txBox="1"/>
              <p:nvPr/>
            </p:nvSpPr>
            <p:spPr>
              <a:xfrm>
                <a:off x="5308847" y="4890771"/>
                <a:ext cx="6094520" cy="7187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hu-HU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  <m:r>
                          <a:rPr lang="hu-HU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∙7</m:t>
                        </m:r>
                      </m:e>
                    </m:rad>
                  </m:oMath>
                </a14:m>
                <a:r>
                  <a:rPr lang="hu-HU" sz="3600" dirty="0">
                    <a:solidFill>
                      <a:schemeClr val="tx1"/>
                    </a:solidFill>
                  </a:rPr>
                  <a:t> 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hu-HU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hu-HU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7 </m:t>
                        </m:r>
                      </m:e>
                    </m:rad>
                    <m:r>
                      <a:rPr lang="hu-HU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94CF6B8A-9561-48BD-9726-475322B78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847" y="4890771"/>
                <a:ext cx="6094520" cy="718787"/>
              </a:xfrm>
              <a:prstGeom prst="rect">
                <a:avLst/>
              </a:prstGeom>
              <a:blipFill>
                <a:blip r:embed="rId4"/>
                <a:stretch>
                  <a:fillRect t="-2542" b="-31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Nyíl: jobbra mutató 8">
            <a:extLst>
              <a:ext uri="{FF2B5EF4-FFF2-40B4-BE49-F238E27FC236}">
                <a16:creationId xmlns:a16="http://schemas.microsoft.com/office/drawing/2014/main" id="{AC1ED2D5-EDDF-4B98-8CAF-44DEC650BBD1}"/>
              </a:ext>
            </a:extLst>
          </p:cNvPr>
          <p:cNvSpPr/>
          <p:nvPr/>
        </p:nvSpPr>
        <p:spPr>
          <a:xfrm>
            <a:off x="1944210" y="4209541"/>
            <a:ext cx="2521258" cy="13123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Exemple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7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elhő 1">
            <a:extLst>
              <a:ext uri="{FF2B5EF4-FFF2-40B4-BE49-F238E27FC236}">
                <a16:creationId xmlns:a16="http://schemas.microsoft.com/office/drawing/2014/main" id="{3DBCF46C-BE60-40CD-8564-550467B5AE38}"/>
              </a:ext>
            </a:extLst>
          </p:cNvPr>
          <p:cNvSpPr/>
          <p:nvPr/>
        </p:nvSpPr>
        <p:spPr>
          <a:xfrm>
            <a:off x="8686109" y="233686"/>
            <a:ext cx="3240350" cy="215727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/>
              <a:t>Scoaterea factorilor de sub radical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zövegdoboz 2">
                <a:extLst>
                  <a:ext uri="{FF2B5EF4-FFF2-40B4-BE49-F238E27FC236}">
                    <a16:creationId xmlns:a16="http://schemas.microsoft.com/office/drawing/2014/main" id="{236CD53C-B41E-456A-B17A-6E1328E49382}"/>
                  </a:ext>
                </a:extLst>
              </p:cNvPr>
              <p:cNvSpPr txBox="1"/>
              <p:nvPr/>
            </p:nvSpPr>
            <p:spPr>
              <a:xfrm>
                <a:off x="1141570" y="1535935"/>
                <a:ext cx="9164714" cy="1666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80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4800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4800" b="0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hu-HU" sz="4800" b="0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hu-HU" sz="4800" b="0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hu-HU" sz="4800" b="0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e>
                    </m:rad>
                  </m:oMath>
                </a14:m>
                <a:r>
                  <a:rPr lang="hu-HU" sz="4800" dirty="0">
                    <a:solidFill>
                      <a:schemeClr val="accent6">
                        <a:lumMod val="50000"/>
                      </a:schemeClr>
                    </a:solidFill>
                  </a:rPr>
                  <a:t>  =</a:t>
                </a:r>
                <a:r>
                  <a:rPr lang="en-US" sz="4800" dirty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8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4800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4800" i="1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hu-HU" sz="4800" i="1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hu-HU" sz="4800" i="1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hu-HU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hu-HU" sz="48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  <m:r>
                      <a:rPr lang="hu-HU" sz="4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hu-HU" sz="480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48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hu-HU" sz="48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hu-HU" sz="480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48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hu-HU" sz="48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  <m:r>
                      <a:rPr lang="hu-HU" sz="4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  ,</m:t>
                    </m:r>
                  </m:oMath>
                </a14:m>
                <a:endParaRPr lang="hu-HU" sz="4800" b="0" i="1" dirty="0">
                  <a:solidFill>
                    <a:schemeClr val="accent6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r>
                  <a:rPr lang="en-US" sz="4800" b="0" dirty="0" err="1">
                    <a:solidFill>
                      <a:schemeClr val="accent6">
                        <a:lumMod val="50000"/>
                      </a:schemeClr>
                    </a:solidFill>
                  </a:rPr>
                  <a:t>unde</a:t>
                </a:r>
                <a14:m>
                  <m:oMath xmlns:m="http://schemas.openxmlformats.org/officeDocument/2006/math">
                    <m:r>
                      <a:rPr lang="hu-HU" sz="4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hu-HU" sz="4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hu-HU" sz="4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hu-HU" sz="4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hu-HU" sz="4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hu-HU" sz="4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hu-HU" sz="48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48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Szövegdoboz 2">
                <a:extLst>
                  <a:ext uri="{FF2B5EF4-FFF2-40B4-BE49-F238E27FC236}">
                    <a16:creationId xmlns:a16="http://schemas.microsoft.com/office/drawing/2014/main" id="{236CD53C-B41E-456A-B17A-6E1328E493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570" y="1535935"/>
                <a:ext cx="9164714" cy="1666097"/>
              </a:xfrm>
              <a:prstGeom prst="rect">
                <a:avLst/>
              </a:prstGeom>
              <a:blipFill>
                <a:blip r:embed="rId2"/>
                <a:stretch>
                  <a:fillRect l="-2992" t="-2564" b="-18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A85FE6EC-9494-477B-9DD7-99D5C7A2EC99}"/>
                  </a:ext>
                </a:extLst>
              </p:cNvPr>
              <p:cNvSpPr txBox="1"/>
              <p:nvPr/>
            </p:nvSpPr>
            <p:spPr>
              <a:xfrm>
                <a:off x="4518734" y="3850180"/>
                <a:ext cx="3420864" cy="7344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hu-HU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</m:e>
                    </m:rad>
                  </m:oMath>
                </a14:m>
                <a:r>
                  <a:rPr lang="hu-HU" sz="3600" dirty="0">
                    <a:solidFill>
                      <a:schemeClr val="tx1"/>
                    </a:solidFill>
                  </a:rPr>
                  <a:t>  =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hu-HU" sz="3600" b="0" i="1" smtClean="0">
                                <a:latin typeface="Cambria Math" panose="02040503050406030204" pitchFamily="18" charset="0"/>
                              </a:rPr>
                              <m:t>6+1</m:t>
                            </m:r>
                          </m:sup>
                        </m:sSup>
                      </m:e>
                    </m:rad>
                    <m:r>
                      <a:rPr lang="hu-HU" sz="3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A85FE6EC-9494-477B-9DD7-99D5C7A2EC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734" y="3850180"/>
                <a:ext cx="3420864" cy="734432"/>
              </a:xfrm>
              <a:prstGeom prst="rect">
                <a:avLst/>
              </a:prstGeom>
              <a:blipFill>
                <a:blip r:embed="rId3"/>
                <a:stretch>
                  <a:fillRect t="-3333" b="-29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94CF6B8A-9561-48BD-9726-475322B780D0}"/>
                  </a:ext>
                </a:extLst>
              </p:cNvPr>
              <p:cNvSpPr txBox="1"/>
              <p:nvPr/>
            </p:nvSpPr>
            <p:spPr>
              <a:xfrm>
                <a:off x="4518734" y="4873073"/>
                <a:ext cx="3266981" cy="7310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3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hu-HU" sz="36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sup>
                        </m:sSup>
                      </m:e>
                    </m:rad>
                  </m:oMath>
                </a14:m>
                <a:r>
                  <a:rPr lang="hu-HU" sz="3600" dirty="0"/>
                  <a:t>  =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3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hu-HU" sz="36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hu-HU" sz="36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e>
                    </m:rad>
                    <m:r>
                      <a:rPr lang="hu-HU" sz="36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94CF6B8A-9561-48BD-9726-475322B78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734" y="4873073"/>
                <a:ext cx="3266981" cy="731034"/>
              </a:xfrm>
              <a:prstGeom prst="rect">
                <a:avLst/>
              </a:prstGeom>
              <a:blipFill>
                <a:blip r:embed="rId4"/>
                <a:stretch>
                  <a:fillRect t="-2500" b="-29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Nyíl: jobbra mutató 8">
            <a:extLst>
              <a:ext uri="{FF2B5EF4-FFF2-40B4-BE49-F238E27FC236}">
                <a16:creationId xmlns:a16="http://schemas.microsoft.com/office/drawing/2014/main" id="{AC1ED2D5-EDDF-4B98-8CAF-44DEC650BBD1}"/>
              </a:ext>
            </a:extLst>
          </p:cNvPr>
          <p:cNvSpPr/>
          <p:nvPr/>
        </p:nvSpPr>
        <p:spPr>
          <a:xfrm>
            <a:off x="1731146" y="4058172"/>
            <a:ext cx="2521258" cy="13123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Exemple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F12D6569-111C-4115-A0CF-40B6CC936276}"/>
                  </a:ext>
                </a:extLst>
              </p:cNvPr>
              <p:cNvSpPr txBox="1"/>
              <p:nvPr/>
            </p:nvSpPr>
            <p:spPr>
              <a:xfrm>
                <a:off x="7785715" y="3829532"/>
                <a:ext cx="3626529" cy="720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hu-HU" sz="36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e>
                    </m:rad>
                    <m:r>
                      <a:rPr lang="hu-HU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hu-HU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hu-HU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hu-HU" sz="3600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hu-HU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hu-HU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</m:e>
                    </m:rad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F12D6569-111C-4115-A0CF-40B6CC9362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715" y="3829532"/>
                <a:ext cx="3626529" cy="720582"/>
              </a:xfrm>
              <a:prstGeom prst="rect">
                <a:avLst/>
              </a:prstGeom>
              <a:blipFill>
                <a:blip r:embed="rId5"/>
                <a:stretch>
                  <a:fillRect t="-2542" b="-31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969DD3E5-D912-4ED9-AB8A-A6DB9A7A7864}"/>
                  </a:ext>
                </a:extLst>
              </p:cNvPr>
              <p:cNvSpPr txBox="1"/>
              <p:nvPr/>
            </p:nvSpPr>
            <p:spPr>
              <a:xfrm>
                <a:off x="7785715" y="4826890"/>
                <a:ext cx="3435658" cy="7187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3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hu-HU" sz="36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p>
                        </m:sSup>
                      </m:e>
                    </m:rad>
                    <m:r>
                      <a:rPr lang="hu-HU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hu-HU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hu-HU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hu-HU" sz="36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hu-HU" sz="3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hu-HU" sz="36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969DD3E5-D912-4ED9-AB8A-A6DB9A7A78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715" y="4826890"/>
                <a:ext cx="3435658" cy="718787"/>
              </a:xfrm>
              <a:prstGeom prst="rect">
                <a:avLst/>
              </a:prstGeom>
              <a:blipFill>
                <a:blip r:embed="rId6"/>
                <a:stretch>
                  <a:fillRect t="-3390" b="-31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404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 animBg="1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elhő 5">
            <a:extLst>
              <a:ext uri="{FF2B5EF4-FFF2-40B4-BE49-F238E27FC236}">
                <a16:creationId xmlns:a16="http://schemas.microsoft.com/office/drawing/2014/main" id="{371C1C40-59B9-491F-AD25-D53F8981F8F0}"/>
              </a:ext>
            </a:extLst>
          </p:cNvPr>
          <p:cNvSpPr/>
          <p:nvPr/>
        </p:nvSpPr>
        <p:spPr>
          <a:xfrm>
            <a:off x="8739751" y="7970"/>
            <a:ext cx="3187084" cy="179953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  <a:p>
            <a:pPr algn="ctr"/>
            <a:endParaRPr lang="ro-RO" dirty="0"/>
          </a:p>
          <a:p>
            <a:pPr algn="ctr"/>
            <a:r>
              <a:rPr lang="ro-RO" dirty="0"/>
              <a:t>Scoaterea factorilor de sub radical</a:t>
            </a:r>
            <a:endParaRPr lang="en-US" dirty="0"/>
          </a:p>
          <a:p>
            <a:r>
              <a:rPr lang="hu-HU" dirty="0"/>
              <a:t> </a:t>
            </a:r>
          </a:p>
          <a:p>
            <a:pPr algn="ctr"/>
            <a:r>
              <a:rPr lang="hu-HU" dirty="0"/>
              <a:t> </a:t>
            </a:r>
            <a:endParaRPr lang="en-US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0743FB6A-2578-4DDE-A9AE-719C79CE9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847" y="692458"/>
            <a:ext cx="10235953" cy="1479242"/>
          </a:xfrm>
        </p:spPr>
        <p:txBody>
          <a:bodyPr>
            <a:normAutofit/>
          </a:bodyPr>
          <a:lstStyle/>
          <a:p>
            <a:pPr marL="571500" indent="-5715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dirty="0"/>
              <a:t>A </a:t>
            </a:r>
            <a:r>
              <a:rPr lang="en-US" dirty="0" err="1"/>
              <a:t>doau</a:t>
            </a:r>
            <a:r>
              <a:rPr lang="en-US" dirty="0"/>
              <a:t> </a:t>
            </a:r>
            <a:r>
              <a:rPr lang="en-US" dirty="0" err="1"/>
              <a:t>metod</a:t>
            </a:r>
            <a:r>
              <a:rPr lang="ro-RO" dirty="0"/>
              <a:t>ă.</a:t>
            </a:r>
            <a:br>
              <a:rPr lang="hu-HU" dirty="0"/>
            </a:br>
            <a:r>
              <a:rPr lang="hu-HU" dirty="0" err="1"/>
              <a:t>Recunoasterea</a:t>
            </a:r>
            <a:r>
              <a:rPr lang="hu-HU" dirty="0"/>
              <a:t> </a:t>
            </a:r>
            <a:r>
              <a:rPr lang="hu-HU" dirty="0" err="1"/>
              <a:t>pătratelor</a:t>
            </a:r>
            <a:r>
              <a:rPr lang="hu-HU" dirty="0"/>
              <a:t> </a:t>
            </a:r>
            <a:r>
              <a:rPr lang="hu-HU" dirty="0" err="1"/>
              <a:t>perfecte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21C7AD25-4B87-43A9-8205-EB825351DE9B}"/>
              </a:ext>
            </a:extLst>
          </p:cNvPr>
          <p:cNvSpPr txBox="1"/>
          <p:nvPr/>
        </p:nvSpPr>
        <p:spPr>
          <a:xfrm>
            <a:off x="1178264" y="2007045"/>
            <a:ext cx="6338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err="1">
                <a:solidFill>
                  <a:schemeClr val="accent3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Folosim</a:t>
            </a:r>
            <a:r>
              <a:rPr lang="hu-HU" sz="4000" dirty="0">
                <a:solidFill>
                  <a:schemeClr val="accent3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hu-HU" sz="4000" dirty="0" err="1">
                <a:solidFill>
                  <a:schemeClr val="accent3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liniarul</a:t>
            </a:r>
            <a:r>
              <a:rPr lang="hu-HU" sz="4000" dirty="0">
                <a:solidFill>
                  <a:schemeClr val="accent3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hu-HU" sz="4000" dirty="0" err="1">
                <a:solidFill>
                  <a:schemeClr val="accent3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pătratelor</a:t>
            </a:r>
            <a:r>
              <a:rPr lang="hu-HU" sz="4000" dirty="0">
                <a:solidFill>
                  <a:schemeClr val="accent3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hu-HU" sz="4000" dirty="0" err="1">
                <a:solidFill>
                  <a:schemeClr val="accent3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perfecte</a:t>
            </a:r>
            <a:r>
              <a:rPr lang="hu-HU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52BA2422-9847-4F14-A86B-C7E77ADCFBB5}"/>
                  </a:ext>
                </a:extLst>
              </p:cNvPr>
              <p:cNvSpPr txBox="1"/>
              <p:nvPr/>
            </p:nvSpPr>
            <p:spPr>
              <a:xfrm>
                <a:off x="1453002" y="4369124"/>
                <a:ext cx="7403976" cy="9812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50</m:t>
                        </m:r>
                      </m:e>
                    </m:rad>
                  </m:oMath>
                </a14:m>
                <a:r>
                  <a:rPr lang="hu-HU" sz="3600" dirty="0">
                    <a:solidFill>
                      <a:schemeClr val="tx1"/>
                    </a:solidFill>
                  </a:rPr>
                  <a:t>  =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  <m:r>
                          <a:rPr lang="hu-H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∙2</m:t>
                        </m:r>
                      </m:e>
                    </m:rad>
                    <m:r>
                      <a:rPr lang="hu-HU" sz="36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u-HU" sz="3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25 </m:t>
                        </m:r>
                      </m:e>
                    </m:rad>
                  </m:oMath>
                </a14:m>
                <a:r>
                  <a:rPr lang="hu-HU" sz="36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hu-HU" sz="3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hu-HU" sz="3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3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hu-HU" sz="3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</m:t>
                    </m:r>
                    <m:rad>
                      <m:radPr>
                        <m:degHide m:val="on"/>
                        <m:ctrlPr>
                          <a:rPr lang="hu-HU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sz="3600" dirty="0">
                  <a:solidFill>
                    <a:schemeClr val="tx1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52BA2422-9847-4F14-A86B-C7E77ADCFB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3002" y="4369124"/>
                <a:ext cx="7403976" cy="981231"/>
              </a:xfrm>
              <a:prstGeom prst="rect">
                <a:avLst/>
              </a:prstGeom>
              <a:blipFill>
                <a:blip r:embed="rId4"/>
                <a:stretch>
                  <a:fillRect t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Nyíl: jobbra mutató 4">
            <a:extLst>
              <a:ext uri="{FF2B5EF4-FFF2-40B4-BE49-F238E27FC236}">
                <a16:creationId xmlns:a16="http://schemas.microsoft.com/office/drawing/2014/main" id="{3B037DE2-7124-4200-A4BA-A9EF82320BFA}"/>
              </a:ext>
            </a:extLst>
          </p:cNvPr>
          <p:cNvSpPr/>
          <p:nvPr/>
        </p:nvSpPr>
        <p:spPr>
          <a:xfrm rot="1865172">
            <a:off x="1113799" y="3003458"/>
            <a:ext cx="2394200" cy="13123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Exemple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zövegdoboz 9">
                <a:extLst>
                  <a:ext uri="{FF2B5EF4-FFF2-40B4-BE49-F238E27FC236}">
                    <a16:creationId xmlns:a16="http://schemas.microsoft.com/office/drawing/2014/main" id="{F1F6AA06-130C-4536-B2CC-967632ABF0C2}"/>
                  </a:ext>
                </a:extLst>
              </p:cNvPr>
              <p:cNvSpPr txBox="1"/>
              <p:nvPr/>
            </p:nvSpPr>
            <p:spPr>
              <a:xfrm>
                <a:off x="1544715" y="5350355"/>
                <a:ext cx="8001784" cy="7242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500</m:t>
                        </m:r>
                      </m:e>
                    </m:rad>
                  </m:oMath>
                </a14:m>
                <a:r>
                  <a:rPr lang="hu-HU" sz="3600" dirty="0">
                    <a:solidFill>
                      <a:schemeClr val="tx1"/>
                    </a:solidFill>
                  </a:rPr>
                  <a:t>  =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hu-H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∙5</m:t>
                        </m:r>
                      </m:e>
                    </m:rad>
                    <m:r>
                      <a:rPr lang="hu-HU" sz="36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u-HU" sz="3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100 </m:t>
                        </m:r>
                      </m:e>
                    </m:rad>
                  </m:oMath>
                </a14:m>
                <a:r>
                  <a:rPr lang="hu-HU" sz="36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hu-HU" sz="3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hu-HU" sz="3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3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  <m:r>
                      <a:rPr lang="hu-HU" sz="3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</m:t>
                    </m:r>
                    <m:rad>
                      <m:radPr>
                        <m:degHide m:val="on"/>
                        <m:ctrlPr>
                          <a:rPr lang="hu-HU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Szövegdoboz 9">
                <a:extLst>
                  <a:ext uri="{FF2B5EF4-FFF2-40B4-BE49-F238E27FC236}">
                    <a16:creationId xmlns:a16="http://schemas.microsoft.com/office/drawing/2014/main" id="{F1F6AA06-130C-4536-B2CC-967632ABF0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4715" y="5350355"/>
                <a:ext cx="8001784" cy="724237"/>
              </a:xfrm>
              <a:prstGeom prst="rect">
                <a:avLst/>
              </a:prstGeom>
              <a:blipFill>
                <a:blip r:embed="rId5"/>
                <a:stretch>
                  <a:fillRect t="-5932" b="-28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áblázat 10">
                <a:extLst>
                  <a:ext uri="{FF2B5EF4-FFF2-40B4-BE49-F238E27FC236}">
                    <a16:creationId xmlns:a16="http://schemas.microsoft.com/office/drawing/2014/main" id="{751099FE-1F69-4073-AE61-AF20828923D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0988856"/>
                  </p:ext>
                </p:extLst>
              </p:nvPr>
            </p:nvGraphicFramePr>
            <p:xfrm>
              <a:off x="3462291" y="2598769"/>
              <a:ext cx="8109257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56947">
                      <a:extLst>
                        <a:ext uri="{9D8B030D-6E8A-4147-A177-3AD203B41FA5}">
                          <a16:colId xmlns:a16="http://schemas.microsoft.com/office/drawing/2014/main" val="1970095943"/>
                        </a:ext>
                      </a:extLst>
                    </a:gridCol>
                    <a:gridCol w="802129">
                      <a:extLst>
                        <a:ext uri="{9D8B030D-6E8A-4147-A177-3AD203B41FA5}">
                          <a16:colId xmlns:a16="http://schemas.microsoft.com/office/drawing/2014/main" val="3505708721"/>
                        </a:ext>
                      </a:extLst>
                    </a:gridCol>
                    <a:gridCol w="738909">
                      <a:extLst>
                        <a:ext uri="{9D8B030D-6E8A-4147-A177-3AD203B41FA5}">
                          <a16:colId xmlns:a16="http://schemas.microsoft.com/office/drawing/2014/main" val="2577936067"/>
                        </a:ext>
                      </a:extLst>
                    </a:gridCol>
                    <a:gridCol w="738909">
                      <a:extLst>
                        <a:ext uri="{9D8B030D-6E8A-4147-A177-3AD203B41FA5}">
                          <a16:colId xmlns:a16="http://schemas.microsoft.com/office/drawing/2014/main" val="2117802914"/>
                        </a:ext>
                      </a:extLst>
                    </a:gridCol>
                    <a:gridCol w="667439">
                      <a:extLst>
                        <a:ext uri="{9D8B030D-6E8A-4147-A177-3AD203B41FA5}">
                          <a16:colId xmlns:a16="http://schemas.microsoft.com/office/drawing/2014/main" val="2633881994"/>
                        </a:ext>
                      </a:extLst>
                    </a:gridCol>
                    <a:gridCol w="810379">
                      <a:extLst>
                        <a:ext uri="{9D8B030D-6E8A-4147-A177-3AD203B41FA5}">
                          <a16:colId xmlns:a16="http://schemas.microsoft.com/office/drawing/2014/main" val="3220427524"/>
                        </a:ext>
                      </a:extLst>
                    </a:gridCol>
                    <a:gridCol w="738909">
                      <a:extLst>
                        <a:ext uri="{9D8B030D-6E8A-4147-A177-3AD203B41FA5}">
                          <a16:colId xmlns:a16="http://schemas.microsoft.com/office/drawing/2014/main" val="1943306322"/>
                        </a:ext>
                      </a:extLst>
                    </a:gridCol>
                    <a:gridCol w="738909">
                      <a:extLst>
                        <a:ext uri="{9D8B030D-6E8A-4147-A177-3AD203B41FA5}">
                          <a16:colId xmlns:a16="http://schemas.microsoft.com/office/drawing/2014/main" val="3275668149"/>
                        </a:ext>
                      </a:extLst>
                    </a:gridCol>
                    <a:gridCol w="738909">
                      <a:extLst>
                        <a:ext uri="{9D8B030D-6E8A-4147-A177-3AD203B41FA5}">
                          <a16:colId xmlns:a16="http://schemas.microsoft.com/office/drawing/2014/main" val="4217639037"/>
                        </a:ext>
                      </a:extLst>
                    </a:gridCol>
                    <a:gridCol w="738909">
                      <a:extLst>
                        <a:ext uri="{9D8B030D-6E8A-4147-A177-3AD203B41FA5}">
                          <a16:colId xmlns:a16="http://schemas.microsoft.com/office/drawing/2014/main" val="2333525169"/>
                        </a:ext>
                      </a:extLst>
                    </a:gridCol>
                    <a:gridCol w="738909">
                      <a:extLst>
                        <a:ext uri="{9D8B030D-6E8A-4147-A177-3AD203B41FA5}">
                          <a16:colId xmlns:a16="http://schemas.microsoft.com/office/drawing/2014/main" val="91156073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o-RO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ro-RO" b="1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9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10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09672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o-RO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o-RO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ro-R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9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16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25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36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49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/>
                            <a:t>64</a:t>
                          </a:r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81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100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3020424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áblázat 10">
                <a:extLst>
                  <a:ext uri="{FF2B5EF4-FFF2-40B4-BE49-F238E27FC236}">
                    <a16:creationId xmlns:a16="http://schemas.microsoft.com/office/drawing/2014/main" id="{751099FE-1F69-4073-AE61-AF20828923D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0988856"/>
                  </p:ext>
                </p:extLst>
              </p:nvPr>
            </p:nvGraphicFramePr>
            <p:xfrm>
              <a:off x="3462291" y="2598769"/>
              <a:ext cx="8109257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56947">
                      <a:extLst>
                        <a:ext uri="{9D8B030D-6E8A-4147-A177-3AD203B41FA5}">
                          <a16:colId xmlns:a16="http://schemas.microsoft.com/office/drawing/2014/main" val="1970095943"/>
                        </a:ext>
                      </a:extLst>
                    </a:gridCol>
                    <a:gridCol w="802129">
                      <a:extLst>
                        <a:ext uri="{9D8B030D-6E8A-4147-A177-3AD203B41FA5}">
                          <a16:colId xmlns:a16="http://schemas.microsoft.com/office/drawing/2014/main" val="3505708721"/>
                        </a:ext>
                      </a:extLst>
                    </a:gridCol>
                    <a:gridCol w="738909">
                      <a:extLst>
                        <a:ext uri="{9D8B030D-6E8A-4147-A177-3AD203B41FA5}">
                          <a16:colId xmlns:a16="http://schemas.microsoft.com/office/drawing/2014/main" val="2577936067"/>
                        </a:ext>
                      </a:extLst>
                    </a:gridCol>
                    <a:gridCol w="738909">
                      <a:extLst>
                        <a:ext uri="{9D8B030D-6E8A-4147-A177-3AD203B41FA5}">
                          <a16:colId xmlns:a16="http://schemas.microsoft.com/office/drawing/2014/main" val="2117802914"/>
                        </a:ext>
                      </a:extLst>
                    </a:gridCol>
                    <a:gridCol w="667439">
                      <a:extLst>
                        <a:ext uri="{9D8B030D-6E8A-4147-A177-3AD203B41FA5}">
                          <a16:colId xmlns:a16="http://schemas.microsoft.com/office/drawing/2014/main" val="2633881994"/>
                        </a:ext>
                      </a:extLst>
                    </a:gridCol>
                    <a:gridCol w="810379">
                      <a:extLst>
                        <a:ext uri="{9D8B030D-6E8A-4147-A177-3AD203B41FA5}">
                          <a16:colId xmlns:a16="http://schemas.microsoft.com/office/drawing/2014/main" val="3220427524"/>
                        </a:ext>
                      </a:extLst>
                    </a:gridCol>
                    <a:gridCol w="738909">
                      <a:extLst>
                        <a:ext uri="{9D8B030D-6E8A-4147-A177-3AD203B41FA5}">
                          <a16:colId xmlns:a16="http://schemas.microsoft.com/office/drawing/2014/main" val="1943306322"/>
                        </a:ext>
                      </a:extLst>
                    </a:gridCol>
                    <a:gridCol w="738909">
                      <a:extLst>
                        <a:ext uri="{9D8B030D-6E8A-4147-A177-3AD203B41FA5}">
                          <a16:colId xmlns:a16="http://schemas.microsoft.com/office/drawing/2014/main" val="3275668149"/>
                        </a:ext>
                      </a:extLst>
                    </a:gridCol>
                    <a:gridCol w="738909">
                      <a:extLst>
                        <a:ext uri="{9D8B030D-6E8A-4147-A177-3AD203B41FA5}">
                          <a16:colId xmlns:a16="http://schemas.microsoft.com/office/drawing/2014/main" val="4217639037"/>
                        </a:ext>
                      </a:extLst>
                    </a:gridCol>
                    <a:gridCol w="738909">
                      <a:extLst>
                        <a:ext uri="{9D8B030D-6E8A-4147-A177-3AD203B41FA5}">
                          <a16:colId xmlns:a16="http://schemas.microsoft.com/office/drawing/2014/main" val="2333525169"/>
                        </a:ext>
                      </a:extLst>
                    </a:gridCol>
                    <a:gridCol w="738909">
                      <a:extLst>
                        <a:ext uri="{9D8B030D-6E8A-4147-A177-3AD203B41FA5}">
                          <a16:colId xmlns:a16="http://schemas.microsoft.com/office/drawing/2014/main" val="91156073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926" t="-8197" r="-1137037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9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10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09672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926" t="-108197" r="-1137037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9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16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25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36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49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/>
                            <a:t>64</a:t>
                          </a:r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81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RO" dirty="0"/>
                            <a:t>100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3020424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828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3" grpId="0"/>
      <p:bldP spid="4" grpId="0"/>
      <p:bldP spid="5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43018B7-4E83-4E5B-AA65-AB27713C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602" y="685800"/>
            <a:ext cx="10528916" cy="1485900"/>
          </a:xfrm>
        </p:spPr>
        <p:txBody>
          <a:bodyPr>
            <a:noAutofit/>
          </a:bodyPr>
          <a:lstStyle/>
          <a:p>
            <a:pPr marL="571500" indent="-5715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hu-HU" dirty="0"/>
              <a:t>A </a:t>
            </a:r>
            <a:r>
              <a:rPr lang="hu-HU" dirty="0" err="1"/>
              <a:t>treia</a:t>
            </a:r>
            <a:r>
              <a:rPr lang="hu-HU" dirty="0"/>
              <a:t> </a:t>
            </a:r>
            <a:r>
              <a:rPr lang="hu-HU" dirty="0" err="1"/>
              <a:t>metodă</a:t>
            </a:r>
            <a:r>
              <a:rPr lang="hu-HU" dirty="0"/>
              <a:t>.</a:t>
            </a:r>
            <a:br>
              <a:rPr lang="hu-HU" dirty="0"/>
            </a:br>
            <a:r>
              <a:rPr lang="hu-HU" dirty="0" err="1"/>
              <a:t>Utilizarea</a:t>
            </a:r>
            <a:r>
              <a:rPr lang="hu-HU" dirty="0"/>
              <a:t> </a:t>
            </a:r>
            <a:r>
              <a:rPr lang="hu-HU" dirty="0" err="1"/>
              <a:t>descompunerii</a:t>
            </a:r>
            <a:r>
              <a:rPr lang="hu-HU" dirty="0"/>
              <a:t> </a:t>
            </a:r>
            <a:r>
              <a:rPr lang="hu-HU" dirty="0" err="1"/>
              <a:t>în</a:t>
            </a:r>
            <a:r>
              <a:rPr lang="hu-HU" dirty="0"/>
              <a:t> </a:t>
            </a:r>
            <a:r>
              <a:rPr lang="hu-HU" dirty="0" err="1"/>
              <a:t>factori</a:t>
            </a:r>
            <a:r>
              <a:rPr lang="hu-HU" dirty="0"/>
              <a:t> </a:t>
            </a:r>
            <a:r>
              <a:rPr lang="hu-HU" dirty="0" err="1"/>
              <a:t>primi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57F2932-D9FC-43B3-818F-56AA70D70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45</a:t>
            </a:r>
            <a:endParaRPr lang="en-US" sz="3600" dirty="0"/>
          </a:p>
        </p:txBody>
      </p:sp>
      <p:sp>
        <p:nvSpPr>
          <p:cNvPr id="4" name="Nyíl: jobbra mutató 3">
            <a:extLst>
              <a:ext uri="{FF2B5EF4-FFF2-40B4-BE49-F238E27FC236}">
                <a16:creationId xmlns:a16="http://schemas.microsoft.com/office/drawing/2014/main" id="{D634D859-DA22-4878-8642-E9B2BAE8D277}"/>
              </a:ext>
            </a:extLst>
          </p:cNvPr>
          <p:cNvSpPr/>
          <p:nvPr/>
        </p:nvSpPr>
        <p:spPr>
          <a:xfrm rot="18232799">
            <a:off x="2799797" y="4261061"/>
            <a:ext cx="2521258" cy="13123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Exemple</a:t>
            </a:r>
            <a:endParaRPr lang="en-US" dirty="0"/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FF8AD99E-57BB-44E6-A17A-0144571440C4}"/>
              </a:ext>
            </a:extLst>
          </p:cNvPr>
          <p:cNvCxnSpPr>
            <a:cxnSpLocks/>
          </p:cNvCxnSpPr>
          <p:nvPr/>
        </p:nvCxnSpPr>
        <p:spPr>
          <a:xfrm flipH="1">
            <a:off x="2521258" y="2286000"/>
            <a:ext cx="1" cy="335132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Szövegdoboz 6">
            <a:extLst>
              <a:ext uri="{FF2B5EF4-FFF2-40B4-BE49-F238E27FC236}">
                <a16:creationId xmlns:a16="http://schemas.microsoft.com/office/drawing/2014/main" id="{C5D686DD-AD74-4D0B-A4DC-2D02036245C7}"/>
              </a:ext>
            </a:extLst>
          </p:cNvPr>
          <p:cNvSpPr txBox="1"/>
          <p:nvPr/>
        </p:nvSpPr>
        <p:spPr>
          <a:xfrm>
            <a:off x="2654423" y="2282671"/>
            <a:ext cx="381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3</a:t>
            </a:r>
            <a:endParaRPr lang="en-US" sz="3600" dirty="0"/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77488B41-3638-4D15-B23C-2ADD617B0DF9}"/>
              </a:ext>
            </a:extLst>
          </p:cNvPr>
          <p:cNvSpPr txBox="1"/>
          <p:nvPr/>
        </p:nvSpPr>
        <p:spPr>
          <a:xfrm>
            <a:off x="1740024" y="2782669"/>
            <a:ext cx="781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15</a:t>
            </a:r>
            <a:endParaRPr lang="en-US" sz="3600" dirty="0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99807FFF-31DC-4450-A7F2-783663DCAD0C}"/>
              </a:ext>
            </a:extLst>
          </p:cNvPr>
          <p:cNvSpPr txBox="1"/>
          <p:nvPr/>
        </p:nvSpPr>
        <p:spPr>
          <a:xfrm>
            <a:off x="2617506" y="2782668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/>
              <a:t>3</a:t>
            </a:r>
            <a:endParaRPr lang="en-US" sz="3600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F3424C24-A966-41C8-89DD-33DF5D4E9770}"/>
              </a:ext>
            </a:extLst>
          </p:cNvPr>
          <p:cNvSpPr txBox="1"/>
          <p:nvPr/>
        </p:nvSpPr>
        <p:spPr>
          <a:xfrm>
            <a:off x="1979719" y="3420121"/>
            <a:ext cx="408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5</a:t>
            </a:r>
            <a:endParaRPr lang="en-US" sz="3600" dirty="0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A0AB9F6-EE38-469B-8570-3699649E7EE4}"/>
              </a:ext>
            </a:extLst>
          </p:cNvPr>
          <p:cNvSpPr txBox="1"/>
          <p:nvPr/>
        </p:nvSpPr>
        <p:spPr>
          <a:xfrm>
            <a:off x="2654423" y="3428999"/>
            <a:ext cx="418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5</a:t>
            </a:r>
            <a:endParaRPr lang="en-US" sz="3600" dirty="0"/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56380DC9-7396-4CCF-B199-444B83B449D9}"/>
              </a:ext>
            </a:extLst>
          </p:cNvPr>
          <p:cNvSpPr txBox="1"/>
          <p:nvPr/>
        </p:nvSpPr>
        <p:spPr>
          <a:xfrm>
            <a:off x="1952604" y="4006786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/>
              <a:t>1</a:t>
            </a:r>
            <a:endParaRPr lang="en-US" sz="3600" dirty="0"/>
          </a:p>
        </p:txBody>
      </p:sp>
      <p:sp>
        <p:nvSpPr>
          <p:cNvPr id="15" name="Ív 14">
            <a:extLst>
              <a:ext uri="{FF2B5EF4-FFF2-40B4-BE49-F238E27FC236}">
                <a16:creationId xmlns:a16="http://schemas.microsoft.com/office/drawing/2014/main" id="{88190A8F-4730-4933-84E1-B75769AF5E65}"/>
              </a:ext>
            </a:extLst>
          </p:cNvPr>
          <p:cNvSpPr/>
          <p:nvPr/>
        </p:nvSpPr>
        <p:spPr>
          <a:xfrm>
            <a:off x="3073079" y="2605836"/>
            <a:ext cx="455574" cy="527981"/>
          </a:xfrm>
          <a:prstGeom prst="arc">
            <a:avLst>
              <a:gd name="adj1" fmla="val 16200000"/>
              <a:gd name="adj2" fmla="val 5824871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EABA41C8-4F3A-47F3-85EB-A413A0920DAF}"/>
              </a:ext>
            </a:extLst>
          </p:cNvPr>
          <p:cNvSpPr txBox="1"/>
          <p:nvPr/>
        </p:nvSpPr>
        <p:spPr>
          <a:xfrm>
            <a:off x="3581879" y="2487486"/>
            <a:ext cx="523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Szövegdoboz 17">
                <a:extLst>
                  <a:ext uri="{FF2B5EF4-FFF2-40B4-BE49-F238E27FC236}">
                    <a16:creationId xmlns:a16="http://schemas.microsoft.com/office/drawing/2014/main" id="{B215620D-A5B8-4C81-B591-B2B18348B305}"/>
                  </a:ext>
                </a:extLst>
              </p:cNvPr>
              <p:cNvSpPr txBox="1"/>
              <p:nvPr/>
            </p:nvSpPr>
            <p:spPr>
              <a:xfrm>
                <a:off x="4592195" y="2903053"/>
                <a:ext cx="1503806" cy="7187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rad>
                  </m:oMath>
                </a14:m>
                <a:r>
                  <a:rPr lang="hu-HU" sz="3600" dirty="0">
                    <a:solidFill>
                      <a:schemeClr val="tx1"/>
                    </a:solidFill>
                  </a:rPr>
                  <a:t>  =</a:t>
                </a:r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Szövegdoboz 17">
                <a:extLst>
                  <a:ext uri="{FF2B5EF4-FFF2-40B4-BE49-F238E27FC236}">
                    <a16:creationId xmlns:a16="http://schemas.microsoft.com/office/drawing/2014/main" id="{B215620D-A5B8-4C81-B591-B2B18348B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195" y="2903053"/>
                <a:ext cx="1503806" cy="718787"/>
              </a:xfrm>
              <a:prstGeom prst="rect">
                <a:avLst/>
              </a:prstGeom>
              <a:blipFill>
                <a:blip r:embed="rId4"/>
                <a:stretch>
                  <a:fillRect t="-5085" r="-10931" b="-28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Szövegdoboz 18">
                <a:extLst>
                  <a:ext uri="{FF2B5EF4-FFF2-40B4-BE49-F238E27FC236}">
                    <a16:creationId xmlns:a16="http://schemas.microsoft.com/office/drawing/2014/main" id="{75B3D7E0-22A7-41F4-A9B2-62512E63A50F}"/>
                  </a:ext>
                </a:extLst>
              </p:cNvPr>
              <p:cNvSpPr txBox="1"/>
              <p:nvPr/>
            </p:nvSpPr>
            <p:spPr>
              <a:xfrm>
                <a:off x="5920024" y="2838612"/>
                <a:ext cx="2479037" cy="7832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hu-HU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9" name="Szövegdoboz 18">
                <a:extLst>
                  <a:ext uri="{FF2B5EF4-FFF2-40B4-BE49-F238E27FC236}">
                    <a16:creationId xmlns:a16="http://schemas.microsoft.com/office/drawing/2014/main" id="{75B3D7E0-22A7-41F4-A9B2-62512E63A5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0024" y="2838612"/>
                <a:ext cx="2479037" cy="7832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Szövegdoboz 19">
                <a:extLst>
                  <a:ext uri="{FF2B5EF4-FFF2-40B4-BE49-F238E27FC236}">
                    <a16:creationId xmlns:a16="http://schemas.microsoft.com/office/drawing/2014/main" id="{81CED2DB-540F-4531-8896-A2D056ABDF90}"/>
                  </a:ext>
                </a:extLst>
              </p:cNvPr>
              <p:cNvSpPr txBox="1"/>
              <p:nvPr/>
            </p:nvSpPr>
            <p:spPr>
              <a:xfrm>
                <a:off x="8348261" y="2917944"/>
                <a:ext cx="948654" cy="7229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hu-HU" sz="3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hu-HU" sz="3600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ra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0" name="Szövegdoboz 19">
                <a:extLst>
                  <a:ext uri="{FF2B5EF4-FFF2-40B4-BE49-F238E27FC236}">
                    <a16:creationId xmlns:a16="http://schemas.microsoft.com/office/drawing/2014/main" id="{81CED2DB-540F-4531-8896-A2D056ABDF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8261" y="2917944"/>
                <a:ext cx="948654" cy="722955"/>
              </a:xfrm>
              <a:prstGeom prst="rect">
                <a:avLst/>
              </a:prstGeom>
              <a:blipFill>
                <a:blip r:embed="rId6"/>
                <a:stretch>
                  <a:fillRect r="-5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Kettős hullám 20">
            <a:extLst>
              <a:ext uri="{FF2B5EF4-FFF2-40B4-BE49-F238E27FC236}">
                <a16:creationId xmlns:a16="http://schemas.microsoft.com/office/drawing/2014/main" id="{40D4D0DA-2AF7-4ADA-B665-8BE3ED8214BB}"/>
              </a:ext>
            </a:extLst>
          </p:cNvPr>
          <p:cNvSpPr/>
          <p:nvPr/>
        </p:nvSpPr>
        <p:spPr>
          <a:xfrm>
            <a:off x="6258756" y="3923207"/>
            <a:ext cx="3063039" cy="1733614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/>
              <a:t>Cine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pereche</a:t>
            </a:r>
            <a:r>
              <a:rPr lang="hu-HU" dirty="0"/>
              <a:t> </a:t>
            </a:r>
            <a:r>
              <a:rPr lang="hu-HU" dirty="0" err="1"/>
              <a:t>iese</a:t>
            </a:r>
            <a:r>
              <a:rPr lang="hu-HU" dirty="0"/>
              <a:t> , </a:t>
            </a:r>
            <a:r>
              <a:rPr lang="hu-HU" dirty="0" err="1"/>
              <a:t>cine</a:t>
            </a:r>
            <a:r>
              <a:rPr lang="hu-HU" dirty="0"/>
              <a:t> </a:t>
            </a:r>
            <a:r>
              <a:rPr lang="hu-HU" dirty="0" err="1"/>
              <a:t>nu</a:t>
            </a:r>
            <a:r>
              <a:rPr lang="hu-HU" dirty="0"/>
              <a:t> </a:t>
            </a:r>
            <a:r>
              <a:rPr lang="hu-HU" dirty="0" err="1"/>
              <a:t>rămăne</a:t>
            </a:r>
            <a:r>
              <a:rPr lang="hu-H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18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/>
      <p:bldP spid="9" grpId="0"/>
      <p:bldP spid="10" grpId="0"/>
      <p:bldP spid="11" grpId="0"/>
      <p:bldP spid="12" grpId="0"/>
      <p:bldP spid="14" grpId="0"/>
      <p:bldP spid="15" grpId="0" animBg="1"/>
      <p:bldP spid="16" grpId="0"/>
      <p:bldP spid="18" grpId="0"/>
      <p:bldP spid="19" grpId="0"/>
      <p:bldP spid="20" grpId="0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43018B7-4E83-4E5B-AA65-AB27713C2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.</a:t>
            </a:r>
            <a:endParaRPr lang="en-US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57F2932-D9FC-43B3-818F-56AA70D70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91812"/>
            <a:ext cx="9601200" cy="4075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 </a:t>
            </a:r>
            <a:r>
              <a:rPr lang="hu-HU" sz="3600" dirty="0"/>
              <a:t>45</a:t>
            </a:r>
            <a:r>
              <a:rPr lang="en-US" sz="3600" dirty="0"/>
              <a:t>0</a:t>
            </a:r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FF8AD99E-57BB-44E6-A17A-0144571440C4}"/>
              </a:ext>
            </a:extLst>
          </p:cNvPr>
          <p:cNvCxnSpPr>
            <a:cxnSpLocks/>
          </p:cNvCxnSpPr>
          <p:nvPr/>
        </p:nvCxnSpPr>
        <p:spPr>
          <a:xfrm flipH="1">
            <a:off x="2521249" y="1606858"/>
            <a:ext cx="9" cy="4075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Szövegdoboz 6">
            <a:extLst>
              <a:ext uri="{FF2B5EF4-FFF2-40B4-BE49-F238E27FC236}">
                <a16:creationId xmlns:a16="http://schemas.microsoft.com/office/drawing/2014/main" id="{C5D686DD-AD74-4D0B-A4DC-2D02036245C7}"/>
              </a:ext>
            </a:extLst>
          </p:cNvPr>
          <p:cNvSpPr txBox="1"/>
          <p:nvPr/>
        </p:nvSpPr>
        <p:spPr>
          <a:xfrm>
            <a:off x="2654423" y="2282671"/>
            <a:ext cx="381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3</a:t>
            </a:r>
            <a:endParaRPr lang="en-US" sz="3600" dirty="0"/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77488B41-3638-4D15-B23C-2ADD617B0DF9}"/>
              </a:ext>
            </a:extLst>
          </p:cNvPr>
          <p:cNvSpPr txBox="1"/>
          <p:nvPr/>
        </p:nvSpPr>
        <p:spPr>
          <a:xfrm>
            <a:off x="1740024" y="2782669"/>
            <a:ext cx="781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15</a:t>
            </a:r>
            <a:endParaRPr lang="en-US" sz="3600" dirty="0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99807FFF-31DC-4450-A7F2-783663DCAD0C}"/>
              </a:ext>
            </a:extLst>
          </p:cNvPr>
          <p:cNvSpPr txBox="1"/>
          <p:nvPr/>
        </p:nvSpPr>
        <p:spPr>
          <a:xfrm>
            <a:off x="2617506" y="2782668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/>
              <a:t>3</a:t>
            </a:r>
            <a:endParaRPr lang="en-US" sz="3600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F3424C24-A966-41C8-89DD-33DF5D4E9770}"/>
              </a:ext>
            </a:extLst>
          </p:cNvPr>
          <p:cNvSpPr txBox="1"/>
          <p:nvPr/>
        </p:nvSpPr>
        <p:spPr>
          <a:xfrm>
            <a:off x="1979719" y="3420121"/>
            <a:ext cx="408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5</a:t>
            </a:r>
            <a:endParaRPr lang="en-US" sz="3600" dirty="0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A0AB9F6-EE38-469B-8570-3699649E7EE4}"/>
              </a:ext>
            </a:extLst>
          </p:cNvPr>
          <p:cNvSpPr txBox="1"/>
          <p:nvPr/>
        </p:nvSpPr>
        <p:spPr>
          <a:xfrm>
            <a:off x="2654423" y="3428999"/>
            <a:ext cx="418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5</a:t>
            </a:r>
            <a:endParaRPr lang="en-US" sz="3600" dirty="0"/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56380DC9-7396-4CCF-B199-444B83B449D9}"/>
              </a:ext>
            </a:extLst>
          </p:cNvPr>
          <p:cNvSpPr txBox="1"/>
          <p:nvPr/>
        </p:nvSpPr>
        <p:spPr>
          <a:xfrm>
            <a:off x="1952604" y="4006786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/>
              <a:t>1</a:t>
            </a:r>
            <a:endParaRPr lang="en-US" sz="3600" dirty="0"/>
          </a:p>
        </p:txBody>
      </p:sp>
      <p:sp>
        <p:nvSpPr>
          <p:cNvPr id="15" name="Ív 14">
            <a:extLst>
              <a:ext uri="{FF2B5EF4-FFF2-40B4-BE49-F238E27FC236}">
                <a16:creationId xmlns:a16="http://schemas.microsoft.com/office/drawing/2014/main" id="{88190A8F-4730-4933-84E1-B75769AF5E65}"/>
              </a:ext>
            </a:extLst>
          </p:cNvPr>
          <p:cNvSpPr/>
          <p:nvPr/>
        </p:nvSpPr>
        <p:spPr>
          <a:xfrm>
            <a:off x="2868581" y="2624460"/>
            <a:ext cx="376397" cy="527981"/>
          </a:xfrm>
          <a:prstGeom prst="arc">
            <a:avLst>
              <a:gd name="adj1" fmla="val 16200000"/>
              <a:gd name="adj2" fmla="val 5824871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EABA41C8-4F3A-47F3-85EB-A413A0920DAF}"/>
              </a:ext>
            </a:extLst>
          </p:cNvPr>
          <p:cNvSpPr txBox="1"/>
          <p:nvPr/>
        </p:nvSpPr>
        <p:spPr>
          <a:xfrm>
            <a:off x="3134975" y="2591969"/>
            <a:ext cx="523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Szövegdoboz 17">
                <a:extLst>
                  <a:ext uri="{FF2B5EF4-FFF2-40B4-BE49-F238E27FC236}">
                    <a16:creationId xmlns:a16="http://schemas.microsoft.com/office/drawing/2014/main" id="{B215620D-A5B8-4C81-B591-B2B18348B305}"/>
                  </a:ext>
                </a:extLst>
              </p:cNvPr>
              <p:cNvSpPr txBox="1"/>
              <p:nvPr/>
            </p:nvSpPr>
            <p:spPr>
              <a:xfrm>
                <a:off x="4835242" y="2867017"/>
                <a:ext cx="1748399" cy="7042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45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rad>
                  </m:oMath>
                </a14:m>
                <a:r>
                  <a:rPr lang="hu-HU" sz="3600" dirty="0">
                    <a:solidFill>
                      <a:schemeClr val="tx1"/>
                    </a:solidFill>
                  </a:rPr>
                  <a:t>  =</a:t>
                </a:r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Szövegdoboz 17">
                <a:extLst>
                  <a:ext uri="{FF2B5EF4-FFF2-40B4-BE49-F238E27FC236}">
                    <a16:creationId xmlns:a16="http://schemas.microsoft.com/office/drawing/2014/main" id="{B215620D-A5B8-4C81-B591-B2B18348B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5242" y="2867017"/>
                <a:ext cx="1748399" cy="704232"/>
              </a:xfrm>
              <a:prstGeom prst="rect">
                <a:avLst/>
              </a:prstGeom>
              <a:blipFill>
                <a:blip r:embed="rId2"/>
                <a:stretch>
                  <a:fillRect t="-5172" r="-9756" b="-3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Szövegdoboz 18">
                <a:extLst>
                  <a:ext uri="{FF2B5EF4-FFF2-40B4-BE49-F238E27FC236}">
                    <a16:creationId xmlns:a16="http://schemas.microsoft.com/office/drawing/2014/main" id="{75B3D7E0-22A7-41F4-A9B2-62512E63A50F}"/>
                  </a:ext>
                </a:extLst>
              </p:cNvPr>
              <p:cNvSpPr txBox="1"/>
              <p:nvPr/>
            </p:nvSpPr>
            <p:spPr>
              <a:xfrm>
                <a:off x="6692786" y="2764284"/>
                <a:ext cx="3198899" cy="7832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hu-HU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hu-HU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9" name="Szövegdoboz 18">
                <a:extLst>
                  <a:ext uri="{FF2B5EF4-FFF2-40B4-BE49-F238E27FC236}">
                    <a16:creationId xmlns:a16="http://schemas.microsoft.com/office/drawing/2014/main" id="{75B3D7E0-22A7-41F4-A9B2-62512E63A5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2786" y="2764284"/>
                <a:ext cx="3198899" cy="7832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Szövegdoboz 19">
                <a:extLst>
                  <a:ext uri="{FF2B5EF4-FFF2-40B4-BE49-F238E27FC236}">
                    <a16:creationId xmlns:a16="http://schemas.microsoft.com/office/drawing/2014/main" id="{81CED2DB-540F-4531-8896-A2D056ABDF90}"/>
                  </a:ext>
                </a:extLst>
              </p:cNvPr>
              <p:cNvSpPr txBox="1"/>
              <p:nvPr/>
            </p:nvSpPr>
            <p:spPr>
              <a:xfrm>
                <a:off x="9899805" y="2790963"/>
                <a:ext cx="2038317" cy="7229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6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hu-HU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hu-HU" sz="3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hu-HU" sz="3600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ra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0" name="Szövegdoboz 19">
                <a:extLst>
                  <a:ext uri="{FF2B5EF4-FFF2-40B4-BE49-F238E27FC236}">
                    <a16:creationId xmlns:a16="http://schemas.microsoft.com/office/drawing/2014/main" id="{81CED2DB-540F-4531-8896-A2D056ABDF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9805" y="2790963"/>
                <a:ext cx="2038317" cy="72295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Kettős hullám 20">
            <a:extLst>
              <a:ext uri="{FF2B5EF4-FFF2-40B4-BE49-F238E27FC236}">
                <a16:creationId xmlns:a16="http://schemas.microsoft.com/office/drawing/2014/main" id="{40D4D0DA-2AF7-4ADA-B665-8BE3ED8214BB}"/>
              </a:ext>
            </a:extLst>
          </p:cNvPr>
          <p:cNvSpPr/>
          <p:nvPr/>
        </p:nvSpPr>
        <p:spPr>
          <a:xfrm>
            <a:off x="6196638" y="3923207"/>
            <a:ext cx="3125157" cy="1733614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/>
              <a:t>Cine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pereche</a:t>
            </a:r>
            <a:r>
              <a:rPr lang="hu-HU" dirty="0"/>
              <a:t> </a:t>
            </a:r>
            <a:r>
              <a:rPr lang="hu-HU" dirty="0" err="1"/>
              <a:t>iese</a:t>
            </a:r>
            <a:r>
              <a:rPr lang="hu-HU" dirty="0"/>
              <a:t> , </a:t>
            </a:r>
            <a:r>
              <a:rPr lang="hu-HU" dirty="0" err="1"/>
              <a:t>cine</a:t>
            </a:r>
            <a:r>
              <a:rPr lang="hu-HU" dirty="0"/>
              <a:t> </a:t>
            </a:r>
            <a:r>
              <a:rPr lang="hu-HU" dirty="0" err="1"/>
              <a:t>nu</a:t>
            </a:r>
            <a:r>
              <a:rPr lang="hu-HU" dirty="0"/>
              <a:t> </a:t>
            </a:r>
            <a:r>
              <a:rPr lang="hu-HU" dirty="0" err="1"/>
              <a:t>rămăne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13" name="Felhő 12">
            <a:extLst>
              <a:ext uri="{FF2B5EF4-FFF2-40B4-BE49-F238E27FC236}">
                <a16:creationId xmlns:a16="http://schemas.microsoft.com/office/drawing/2014/main" id="{2013C9BE-9370-4B3A-9DAB-22BED8302B58}"/>
              </a:ext>
            </a:extLst>
          </p:cNvPr>
          <p:cNvSpPr/>
          <p:nvPr/>
        </p:nvSpPr>
        <p:spPr>
          <a:xfrm>
            <a:off x="9163974" y="534508"/>
            <a:ext cx="2769822" cy="179661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Szövegdoboz 25">
                <a:extLst>
                  <a:ext uri="{FF2B5EF4-FFF2-40B4-BE49-F238E27FC236}">
                    <a16:creationId xmlns:a16="http://schemas.microsoft.com/office/drawing/2014/main" id="{6D487E92-4171-4701-8BCF-ACF02BA3B51E}"/>
                  </a:ext>
                </a:extLst>
              </p:cNvPr>
              <p:cNvSpPr txBox="1"/>
              <p:nvPr/>
            </p:nvSpPr>
            <p:spPr>
              <a:xfrm>
                <a:off x="2643110" y="1782674"/>
                <a:ext cx="127181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2</a:t>
                </a:r>
                <a:r>
                  <a:rPr lang="hu-HU" sz="36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u-HU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6" name="Szövegdoboz 25">
                <a:extLst>
                  <a:ext uri="{FF2B5EF4-FFF2-40B4-BE49-F238E27FC236}">
                    <a16:creationId xmlns:a16="http://schemas.microsoft.com/office/drawing/2014/main" id="{6D487E92-4171-4701-8BCF-ACF02BA3B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3110" y="1782674"/>
                <a:ext cx="1271817" cy="646331"/>
              </a:xfrm>
              <a:prstGeom prst="rect">
                <a:avLst/>
              </a:prstGeom>
              <a:blipFill>
                <a:blip r:embed="rId6"/>
                <a:stretch>
                  <a:fillRect l="-14904" t="-1415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Szövegdoboz 26">
            <a:extLst>
              <a:ext uri="{FF2B5EF4-FFF2-40B4-BE49-F238E27FC236}">
                <a16:creationId xmlns:a16="http://schemas.microsoft.com/office/drawing/2014/main" id="{6DAE0953-D42E-455A-AD78-D755B1E07149}"/>
              </a:ext>
            </a:extLst>
          </p:cNvPr>
          <p:cNvSpPr txBox="1"/>
          <p:nvPr/>
        </p:nvSpPr>
        <p:spPr>
          <a:xfrm>
            <a:off x="1758913" y="2271613"/>
            <a:ext cx="817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45</a:t>
            </a:r>
          </a:p>
        </p:txBody>
      </p:sp>
      <p:sp>
        <p:nvSpPr>
          <p:cNvPr id="28" name="Ív 27">
            <a:extLst>
              <a:ext uri="{FF2B5EF4-FFF2-40B4-BE49-F238E27FC236}">
                <a16:creationId xmlns:a16="http://schemas.microsoft.com/office/drawing/2014/main" id="{DC9FB800-3539-4F7C-A079-86A33C129AB8}"/>
              </a:ext>
            </a:extLst>
          </p:cNvPr>
          <p:cNvSpPr/>
          <p:nvPr/>
        </p:nvSpPr>
        <p:spPr>
          <a:xfrm>
            <a:off x="3162714" y="2130882"/>
            <a:ext cx="882327" cy="1684926"/>
          </a:xfrm>
          <a:prstGeom prst="arc">
            <a:avLst>
              <a:gd name="adj1" fmla="val 16200000"/>
              <a:gd name="adj2" fmla="val 5196353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B74AB005-8848-44FF-95BC-6E4D2A62AFBB}"/>
              </a:ext>
            </a:extLst>
          </p:cNvPr>
          <p:cNvSpPr txBox="1"/>
          <p:nvPr/>
        </p:nvSpPr>
        <p:spPr>
          <a:xfrm>
            <a:off x="3985771" y="2601599"/>
            <a:ext cx="523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24" name="Szövegdoboz 23">
            <a:extLst>
              <a:ext uri="{FF2B5EF4-FFF2-40B4-BE49-F238E27FC236}">
                <a16:creationId xmlns:a16="http://schemas.microsoft.com/office/drawing/2014/main" id="{89946B9E-6918-4EF9-92C5-9045CA3FA583}"/>
              </a:ext>
            </a:extLst>
          </p:cNvPr>
          <p:cNvSpPr txBox="1"/>
          <p:nvPr/>
        </p:nvSpPr>
        <p:spPr>
          <a:xfrm>
            <a:off x="9339332" y="1089994"/>
            <a:ext cx="26344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dirty="0">
                <a:solidFill>
                  <a:schemeClr val="bg1"/>
                </a:solidFill>
              </a:rPr>
              <a:t>Scoaterea factorilor de sub radical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43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4" grpId="0"/>
      <p:bldP spid="15" grpId="0" animBg="1"/>
      <p:bldP spid="16" grpId="0"/>
      <p:bldP spid="18" grpId="0"/>
      <p:bldP spid="19" grpId="0"/>
      <p:bldP spid="20" grpId="0"/>
      <p:bldP spid="21" grpId="0" animBg="1"/>
      <p:bldP spid="26" grpId="0"/>
      <p:bldP spid="27" grpId="0"/>
      <p:bldP spid="28" grpId="0" animBg="1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43018B7-4E83-4E5B-AA65-AB27713C2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.</a:t>
            </a:r>
            <a:endParaRPr lang="en-US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57F2932-D9FC-43B3-818F-56AA70D70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91812"/>
            <a:ext cx="9601200" cy="4075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 </a:t>
            </a:r>
            <a:r>
              <a:rPr lang="hu-HU" sz="3600" dirty="0"/>
              <a:t>4</a:t>
            </a:r>
            <a:r>
              <a:rPr lang="en-US" sz="3600" dirty="0"/>
              <a:t>20</a:t>
            </a:r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FF8AD99E-57BB-44E6-A17A-0144571440C4}"/>
              </a:ext>
            </a:extLst>
          </p:cNvPr>
          <p:cNvCxnSpPr>
            <a:cxnSpLocks/>
          </p:cNvCxnSpPr>
          <p:nvPr/>
        </p:nvCxnSpPr>
        <p:spPr>
          <a:xfrm flipH="1">
            <a:off x="2521249" y="1606858"/>
            <a:ext cx="9" cy="4075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Szövegdoboz 6">
            <a:extLst>
              <a:ext uri="{FF2B5EF4-FFF2-40B4-BE49-F238E27FC236}">
                <a16:creationId xmlns:a16="http://schemas.microsoft.com/office/drawing/2014/main" id="{C5D686DD-AD74-4D0B-A4DC-2D02036245C7}"/>
              </a:ext>
            </a:extLst>
          </p:cNvPr>
          <p:cNvSpPr txBox="1"/>
          <p:nvPr/>
        </p:nvSpPr>
        <p:spPr>
          <a:xfrm>
            <a:off x="2654422" y="2282671"/>
            <a:ext cx="455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77488B41-3638-4D15-B23C-2ADD617B0DF9}"/>
              </a:ext>
            </a:extLst>
          </p:cNvPr>
          <p:cNvSpPr txBox="1"/>
          <p:nvPr/>
        </p:nvSpPr>
        <p:spPr>
          <a:xfrm>
            <a:off x="1740024" y="2782669"/>
            <a:ext cx="781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21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99807FFF-31DC-4450-A7F2-783663DCAD0C}"/>
              </a:ext>
            </a:extLst>
          </p:cNvPr>
          <p:cNvSpPr txBox="1"/>
          <p:nvPr/>
        </p:nvSpPr>
        <p:spPr>
          <a:xfrm>
            <a:off x="2617506" y="2782668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/>
              <a:t>3</a:t>
            </a:r>
            <a:endParaRPr lang="en-US" sz="3600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F3424C24-A966-41C8-89DD-33DF5D4E9770}"/>
              </a:ext>
            </a:extLst>
          </p:cNvPr>
          <p:cNvSpPr txBox="1"/>
          <p:nvPr/>
        </p:nvSpPr>
        <p:spPr>
          <a:xfrm>
            <a:off x="1979719" y="3420121"/>
            <a:ext cx="408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7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A0AB9F6-EE38-469B-8570-3699649E7EE4}"/>
              </a:ext>
            </a:extLst>
          </p:cNvPr>
          <p:cNvSpPr txBox="1"/>
          <p:nvPr/>
        </p:nvSpPr>
        <p:spPr>
          <a:xfrm>
            <a:off x="2654423" y="3428999"/>
            <a:ext cx="418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7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56380DC9-7396-4CCF-B199-444B83B449D9}"/>
              </a:ext>
            </a:extLst>
          </p:cNvPr>
          <p:cNvSpPr txBox="1"/>
          <p:nvPr/>
        </p:nvSpPr>
        <p:spPr>
          <a:xfrm>
            <a:off x="1952604" y="4006786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/>
              <a:t>1</a:t>
            </a:r>
            <a:endParaRPr lang="en-US" sz="3600" dirty="0"/>
          </a:p>
        </p:txBody>
      </p:sp>
      <p:sp>
        <p:nvSpPr>
          <p:cNvPr id="15" name="Ív 14">
            <a:extLst>
              <a:ext uri="{FF2B5EF4-FFF2-40B4-BE49-F238E27FC236}">
                <a16:creationId xmlns:a16="http://schemas.microsoft.com/office/drawing/2014/main" id="{88190A8F-4730-4933-84E1-B75769AF5E65}"/>
              </a:ext>
            </a:extLst>
          </p:cNvPr>
          <p:cNvSpPr/>
          <p:nvPr/>
        </p:nvSpPr>
        <p:spPr>
          <a:xfrm>
            <a:off x="2902621" y="2136337"/>
            <a:ext cx="1012306" cy="527981"/>
          </a:xfrm>
          <a:prstGeom prst="arc">
            <a:avLst>
              <a:gd name="adj1" fmla="val 13279171"/>
              <a:gd name="adj2" fmla="val 7992168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EABA41C8-4F3A-47F3-85EB-A413A0920DAF}"/>
              </a:ext>
            </a:extLst>
          </p:cNvPr>
          <p:cNvSpPr txBox="1"/>
          <p:nvPr/>
        </p:nvSpPr>
        <p:spPr>
          <a:xfrm>
            <a:off x="3956728" y="2077161"/>
            <a:ext cx="523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Szövegdoboz 17">
                <a:extLst>
                  <a:ext uri="{FF2B5EF4-FFF2-40B4-BE49-F238E27FC236}">
                    <a16:creationId xmlns:a16="http://schemas.microsoft.com/office/drawing/2014/main" id="{B215620D-A5B8-4C81-B591-B2B18348B305}"/>
                  </a:ext>
                </a:extLst>
              </p:cNvPr>
              <p:cNvSpPr txBox="1"/>
              <p:nvPr/>
            </p:nvSpPr>
            <p:spPr>
              <a:xfrm>
                <a:off x="4835242" y="2867017"/>
                <a:ext cx="1748399" cy="7042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e>
                    </m:rad>
                  </m:oMath>
                </a14:m>
                <a:r>
                  <a:rPr lang="hu-HU" sz="3600" dirty="0">
                    <a:solidFill>
                      <a:schemeClr val="tx1"/>
                    </a:solidFill>
                  </a:rPr>
                  <a:t>  =</a:t>
                </a:r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Szövegdoboz 17">
                <a:extLst>
                  <a:ext uri="{FF2B5EF4-FFF2-40B4-BE49-F238E27FC236}">
                    <a16:creationId xmlns:a16="http://schemas.microsoft.com/office/drawing/2014/main" id="{B215620D-A5B8-4C81-B591-B2B18348B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5242" y="2867017"/>
                <a:ext cx="1748399" cy="704232"/>
              </a:xfrm>
              <a:prstGeom prst="rect">
                <a:avLst/>
              </a:prstGeom>
              <a:blipFill>
                <a:blip r:embed="rId2"/>
                <a:stretch>
                  <a:fillRect t="-6034" r="-9756" b="-30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Szövegdoboz 18">
                <a:extLst>
                  <a:ext uri="{FF2B5EF4-FFF2-40B4-BE49-F238E27FC236}">
                    <a16:creationId xmlns:a16="http://schemas.microsoft.com/office/drawing/2014/main" id="{75B3D7E0-22A7-41F4-A9B2-62512E63A50F}"/>
                  </a:ext>
                </a:extLst>
              </p:cNvPr>
              <p:cNvSpPr txBox="1"/>
              <p:nvPr/>
            </p:nvSpPr>
            <p:spPr>
              <a:xfrm>
                <a:off x="6426160" y="2764284"/>
                <a:ext cx="3465526" cy="7832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hu-HU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9" name="Szövegdoboz 18">
                <a:extLst>
                  <a:ext uri="{FF2B5EF4-FFF2-40B4-BE49-F238E27FC236}">
                    <a16:creationId xmlns:a16="http://schemas.microsoft.com/office/drawing/2014/main" id="{75B3D7E0-22A7-41F4-A9B2-62512E63A5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6160" y="2764284"/>
                <a:ext cx="3465526" cy="7832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Szövegdoboz 19">
                <a:extLst>
                  <a:ext uri="{FF2B5EF4-FFF2-40B4-BE49-F238E27FC236}">
                    <a16:creationId xmlns:a16="http://schemas.microsoft.com/office/drawing/2014/main" id="{81CED2DB-540F-4531-8896-A2D056ABDF90}"/>
                  </a:ext>
                </a:extLst>
              </p:cNvPr>
              <p:cNvSpPr txBox="1"/>
              <p:nvPr/>
            </p:nvSpPr>
            <p:spPr>
              <a:xfrm>
                <a:off x="9899805" y="2790963"/>
                <a:ext cx="2038317" cy="7229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hu-HU" sz="3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0" name="Szövegdoboz 19">
                <a:extLst>
                  <a:ext uri="{FF2B5EF4-FFF2-40B4-BE49-F238E27FC236}">
                    <a16:creationId xmlns:a16="http://schemas.microsoft.com/office/drawing/2014/main" id="{81CED2DB-540F-4531-8896-A2D056ABDF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9805" y="2790963"/>
                <a:ext cx="2038317" cy="722955"/>
              </a:xfrm>
              <a:prstGeom prst="rect">
                <a:avLst/>
              </a:prstGeom>
              <a:blipFill>
                <a:blip r:embed="rId4"/>
                <a:stretch>
                  <a:fillRect r="-14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Kettős hullám 20">
            <a:extLst>
              <a:ext uri="{FF2B5EF4-FFF2-40B4-BE49-F238E27FC236}">
                <a16:creationId xmlns:a16="http://schemas.microsoft.com/office/drawing/2014/main" id="{40D4D0DA-2AF7-4ADA-B665-8BE3ED8214BB}"/>
              </a:ext>
            </a:extLst>
          </p:cNvPr>
          <p:cNvSpPr/>
          <p:nvPr/>
        </p:nvSpPr>
        <p:spPr>
          <a:xfrm>
            <a:off x="6169996" y="3923207"/>
            <a:ext cx="3151799" cy="1733614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/>
              <a:t>Cine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pereche</a:t>
            </a:r>
            <a:r>
              <a:rPr lang="hu-HU" dirty="0"/>
              <a:t> </a:t>
            </a:r>
            <a:r>
              <a:rPr lang="hu-HU" dirty="0" err="1"/>
              <a:t>iese</a:t>
            </a:r>
            <a:r>
              <a:rPr lang="hu-HU" dirty="0"/>
              <a:t> , </a:t>
            </a:r>
            <a:r>
              <a:rPr lang="hu-HU" dirty="0" err="1"/>
              <a:t>cine</a:t>
            </a:r>
            <a:r>
              <a:rPr lang="hu-HU" dirty="0"/>
              <a:t> </a:t>
            </a:r>
            <a:r>
              <a:rPr lang="hu-HU" dirty="0" err="1"/>
              <a:t>nu</a:t>
            </a:r>
            <a:r>
              <a:rPr lang="hu-HU" dirty="0"/>
              <a:t> </a:t>
            </a:r>
            <a:r>
              <a:rPr lang="hu-HU" dirty="0" err="1"/>
              <a:t>rămăne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13" name="Felhő 12">
            <a:extLst>
              <a:ext uri="{FF2B5EF4-FFF2-40B4-BE49-F238E27FC236}">
                <a16:creationId xmlns:a16="http://schemas.microsoft.com/office/drawing/2014/main" id="{2013C9BE-9370-4B3A-9DAB-22BED8302B58}"/>
              </a:ext>
            </a:extLst>
          </p:cNvPr>
          <p:cNvSpPr/>
          <p:nvPr/>
        </p:nvSpPr>
        <p:spPr>
          <a:xfrm>
            <a:off x="9163974" y="534508"/>
            <a:ext cx="2769822" cy="179661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Szövegdoboz 25">
                <a:extLst>
                  <a:ext uri="{FF2B5EF4-FFF2-40B4-BE49-F238E27FC236}">
                    <a16:creationId xmlns:a16="http://schemas.microsoft.com/office/drawing/2014/main" id="{6D487E92-4171-4701-8BCF-ACF02BA3B51E}"/>
                  </a:ext>
                </a:extLst>
              </p:cNvPr>
              <p:cNvSpPr txBox="1"/>
              <p:nvPr/>
            </p:nvSpPr>
            <p:spPr>
              <a:xfrm>
                <a:off x="2643110" y="1782674"/>
                <a:ext cx="127181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2</a:t>
                </a:r>
                <a:r>
                  <a:rPr lang="hu-HU" sz="36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u-HU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6" name="Szövegdoboz 25">
                <a:extLst>
                  <a:ext uri="{FF2B5EF4-FFF2-40B4-BE49-F238E27FC236}">
                    <a16:creationId xmlns:a16="http://schemas.microsoft.com/office/drawing/2014/main" id="{6D487E92-4171-4701-8BCF-ACF02BA3B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3110" y="1782674"/>
                <a:ext cx="1271817" cy="646331"/>
              </a:xfrm>
              <a:prstGeom prst="rect">
                <a:avLst/>
              </a:prstGeom>
              <a:blipFill>
                <a:blip r:embed="rId6"/>
                <a:stretch>
                  <a:fillRect l="-14904" t="-1415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Szövegdoboz 26">
            <a:extLst>
              <a:ext uri="{FF2B5EF4-FFF2-40B4-BE49-F238E27FC236}">
                <a16:creationId xmlns:a16="http://schemas.microsoft.com/office/drawing/2014/main" id="{6DAE0953-D42E-455A-AD78-D755B1E07149}"/>
              </a:ext>
            </a:extLst>
          </p:cNvPr>
          <p:cNvSpPr txBox="1"/>
          <p:nvPr/>
        </p:nvSpPr>
        <p:spPr>
          <a:xfrm>
            <a:off x="1758913" y="2271613"/>
            <a:ext cx="817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42</a:t>
            </a:r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7BEBB5B7-2E7D-4E43-9D91-66A3D6A48C3F}"/>
              </a:ext>
            </a:extLst>
          </p:cNvPr>
          <p:cNvSpPr txBox="1"/>
          <p:nvPr/>
        </p:nvSpPr>
        <p:spPr>
          <a:xfrm>
            <a:off x="9321796" y="1069835"/>
            <a:ext cx="23681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dirty="0">
                <a:solidFill>
                  <a:schemeClr val="bg1"/>
                </a:solidFill>
              </a:rPr>
              <a:t>Scoaterea factorilor de sub radical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77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4" grpId="0"/>
      <p:bldP spid="15" grpId="0" animBg="1"/>
      <p:bldP spid="16" grpId="0"/>
      <p:bldP spid="18" grpId="0"/>
      <p:bldP spid="19" grpId="0"/>
      <p:bldP spid="20" grpId="0"/>
      <p:bldP spid="21" grpId="0" animBg="1"/>
      <p:bldP spid="26" grpId="0"/>
      <p:bldP spid="27" grpId="0"/>
    </p:bldLst>
  </p:timing>
</p:sld>
</file>

<file path=ppt/theme/theme1.xml><?xml version="1.0" encoding="utf-8"?>
<a:theme xmlns:a="http://schemas.openxmlformats.org/drawingml/2006/main" name="Körülvágás">
  <a:themeElements>
    <a:clrScheme name="Zöld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Körülvágás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örülvágás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TM10001105[[fn=Körülvágás]]</Template>
  <TotalTime>619</TotalTime>
  <Words>472</Words>
  <Application>Microsoft Office PowerPoint</Application>
  <PresentationFormat>Szélesvásznú</PresentationFormat>
  <Paragraphs>148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9" baseType="lpstr">
      <vt:lpstr>Arabic Typesetting</vt:lpstr>
      <vt:lpstr>arial</vt:lpstr>
      <vt:lpstr>Cambria Math</vt:lpstr>
      <vt:lpstr>Franklin Gothic Book</vt:lpstr>
      <vt:lpstr>Times New Roman</vt:lpstr>
      <vt:lpstr>Wingdings</vt:lpstr>
      <vt:lpstr>Körülvágás</vt:lpstr>
      <vt:lpstr>Scoaterea factorilor de sub radical</vt:lpstr>
      <vt:lpstr>Aplicarea cunostințelor anteriaore</vt:lpstr>
      <vt:lpstr>PowerPoint-bemutató</vt:lpstr>
      <vt:lpstr>PowerPoint-bemutató</vt:lpstr>
      <vt:lpstr>PowerPoint-bemutató</vt:lpstr>
      <vt:lpstr>A doau metodă. Recunoasterea pătratelor perfecte.</vt:lpstr>
      <vt:lpstr>A treia metodă. Utilizarea descompunerii în factori primi.</vt:lpstr>
      <vt:lpstr>.</vt:lpstr>
      <vt:lpstr>.</vt:lpstr>
      <vt:lpstr>PowerPoint-bemutató</vt:lpstr>
      <vt:lpstr>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Tényező kiemelése  a gyökjel elé</dc:title>
  <dc:creator>PC</dc:creator>
  <cp:lastModifiedBy>PC</cp:lastModifiedBy>
  <cp:revision>50</cp:revision>
  <dcterms:created xsi:type="dcterms:W3CDTF">2020-10-20T12:22:49Z</dcterms:created>
  <dcterms:modified xsi:type="dcterms:W3CDTF">2021-01-15T16:57:37Z</dcterms:modified>
</cp:coreProperties>
</file>